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3878" r:id="rId2"/>
  </p:sldMasterIdLst>
  <p:notesMasterIdLst>
    <p:notesMasterId r:id="rId21"/>
  </p:notesMasterIdLst>
  <p:handoutMasterIdLst>
    <p:handoutMasterId r:id="rId22"/>
  </p:handoutMasterIdLst>
  <p:sldIdLst>
    <p:sldId id="296" r:id="rId3"/>
    <p:sldId id="362" r:id="rId4"/>
    <p:sldId id="489" r:id="rId5"/>
    <p:sldId id="490" r:id="rId6"/>
    <p:sldId id="432" r:id="rId7"/>
    <p:sldId id="491" r:id="rId8"/>
    <p:sldId id="492" r:id="rId9"/>
    <p:sldId id="502" r:id="rId10"/>
    <p:sldId id="493" r:id="rId11"/>
    <p:sldId id="495" r:id="rId12"/>
    <p:sldId id="494" r:id="rId13"/>
    <p:sldId id="496" r:id="rId14"/>
    <p:sldId id="497" r:id="rId15"/>
    <p:sldId id="498" r:id="rId16"/>
    <p:sldId id="501" r:id="rId17"/>
    <p:sldId id="499" r:id="rId18"/>
    <p:sldId id="500" r:id="rId19"/>
    <p:sldId id="299" r:id="rId20"/>
  </p:sldIdLst>
  <p:sldSz cx="9144000" cy="6858000" type="screen4x3"/>
  <p:notesSz cx="6858000" cy="9144000"/>
  <p:defaultTextStyle>
    <a:defPPr>
      <a:defRPr lang="en-US"/>
    </a:defPPr>
    <a:lvl1pPr algn="l" rtl="0" fontAlgn="base">
      <a:spcBef>
        <a:spcPct val="0"/>
      </a:spcBef>
      <a:spcAft>
        <a:spcPct val="0"/>
      </a:spcAft>
      <a:defRPr sz="1600" b="1" kern="1200">
        <a:solidFill>
          <a:srgbClr val="07084F"/>
        </a:solidFill>
        <a:latin typeface="Arial" charset="0"/>
        <a:ea typeface="宋体" charset="-122"/>
        <a:cs typeface="+mn-cs"/>
      </a:defRPr>
    </a:lvl1pPr>
    <a:lvl2pPr marL="457200" algn="l" rtl="0" fontAlgn="base">
      <a:spcBef>
        <a:spcPct val="0"/>
      </a:spcBef>
      <a:spcAft>
        <a:spcPct val="0"/>
      </a:spcAft>
      <a:defRPr sz="1600" b="1" kern="1200">
        <a:solidFill>
          <a:srgbClr val="07084F"/>
        </a:solidFill>
        <a:latin typeface="Arial" charset="0"/>
        <a:ea typeface="宋体" charset="-122"/>
        <a:cs typeface="+mn-cs"/>
      </a:defRPr>
    </a:lvl2pPr>
    <a:lvl3pPr marL="914400" algn="l" rtl="0" fontAlgn="base">
      <a:spcBef>
        <a:spcPct val="0"/>
      </a:spcBef>
      <a:spcAft>
        <a:spcPct val="0"/>
      </a:spcAft>
      <a:defRPr sz="1600" b="1" kern="1200">
        <a:solidFill>
          <a:srgbClr val="07084F"/>
        </a:solidFill>
        <a:latin typeface="Arial" charset="0"/>
        <a:ea typeface="宋体" charset="-122"/>
        <a:cs typeface="+mn-cs"/>
      </a:defRPr>
    </a:lvl3pPr>
    <a:lvl4pPr marL="1371600" algn="l" rtl="0" fontAlgn="base">
      <a:spcBef>
        <a:spcPct val="0"/>
      </a:spcBef>
      <a:spcAft>
        <a:spcPct val="0"/>
      </a:spcAft>
      <a:defRPr sz="1600" b="1" kern="1200">
        <a:solidFill>
          <a:srgbClr val="07084F"/>
        </a:solidFill>
        <a:latin typeface="Arial" charset="0"/>
        <a:ea typeface="宋体" charset="-122"/>
        <a:cs typeface="+mn-cs"/>
      </a:defRPr>
    </a:lvl4pPr>
    <a:lvl5pPr marL="1828800" algn="l" rtl="0" fontAlgn="base">
      <a:spcBef>
        <a:spcPct val="0"/>
      </a:spcBef>
      <a:spcAft>
        <a:spcPct val="0"/>
      </a:spcAft>
      <a:defRPr sz="1600" b="1" kern="1200">
        <a:solidFill>
          <a:srgbClr val="07084F"/>
        </a:solidFill>
        <a:latin typeface="Arial" charset="0"/>
        <a:ea typeface="宋体" charset="-122"/>
        <a:cs typeface="+mn-cs"/>
      </a:defRPr>
    </a:lvl5pPr>
    <a:lvl6pPr marL="2286000" algn="l" defTabSz="914400" rtl="0" eaLnBrk="1" latinLnBrk="0" hangingPunct="1">
      <a:defRPr sz="1600" b="1" kern="1200">
        <a:solidFill>
          <a:srgbClr val="07084F"/>
        </a:solidFill>
        <a:latin typeface="Arial" charset="0"/>
        <a:ea typeface="宋体" charset="-122"/>
        <a:cs typeface="+mn-cs"/>
      </a:defRPr>
    </a:lvl6pPr>
    <a:lvl7pPr marL="2743200" algn="l" defTabSz="914400" rtl="0" eaLnBrk="1" latinLnBrk="0" hangingPunct="1">
      <a:defRPr sz="1600" b="1" kern="1200">
        <a:solidFill>
          <a:srgbClr val="07084F"/>
        </a:solidFill>
        <a:latin typeface="Arial" charset="0"/>
        <a:ea typeface="宋体" charset="-122"/>
        <a:cs typeface="+mn-cs"/>
      </a:defRPr>
    </a:lvl7pPr>
    <a:lvl8pPr marL="3200400" algn="l" defTabSz="914400" rtl="0" eaLnBrk="1" latinLnBrk="0" hangingPunct="1">
      <a:defRPr sz="1600" b="1" kern="1200">
        <a:solidFill>
          <a:srgbClr val="07084F"/>
        </a:solidFill>
        <a:latin typeface="Arial" charset="0"/>
        <a:ea typeface="宋体" charset="-122"/>
        <a:cs typeface="+mn-cs"/>
      </a:defRPr>
    </a:lvl8pPr>
    <a:lvl9pPr marL="3657600" algn="l" defTabSz="914400" rtl="0" eaLnBrk="1" latinLnBrk="0" hangingPunct="1">
      <a:defRPr sz="1600" b="1" kern="1200">
        <a:solidFill>
          <a:srgbClr val="07084F"/>
        </a:solidFill>
        <a:latin typeface="Arial" charset="0"/>
        <a:ea typeface="宋体" charset="-122"/>
        <a:cs typeface="+mn-cs"/>
      </a:defRPr>
    </a:lvl9pPr>
  </p:defaultTextStyle>
  <p:extLst>
    <p:ext uri="{EFAFB233-063F-42B5-8137-9DF3F51BA10A}">
      <p15:sldGuideLst xmlns:p15="http://schemas.microsoft.com/office/powerpoint/2012/main">
        <p15:guide id="1" orient="horz" pos="2155">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4F1"/>
    <a:srgbClr val="FF9900"/>
    <a:srgbClr val="000018"/>
    <a:srgbClr val="043A69"/>
    <a:srgbClr val="497BA5"/>
    <a:srgbClr val="090B5F"/>
    <a:srgbClr val="1115BB"/>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84916" autoAdjust="0"/>
  </p:normalViewPr>
  <p:slideViewPr>
    <p:cSldViewPr snapToGrid="0">
      <p:cViewPr varScale="1">
        <p:scale>
          <a:sx n="64" d="100"/>
          <a:sy n="64" d="100"/>
        </p:scale>
        <p:origin x="1674" y="96"/>
      </p:cViewPr>
      <p:guideLst>
        <p:guide orient="horz" pos="2155"/>
        <p:guide pos="288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mn-ea"/>
              </a:defRPr>
            </a:lvl1pPr>
          </a:lstStyle>
          <a:p>
            <a:pPr>
              <a:defRPr/>
            </a:pPr>
            <a:endParaRPr lang="en-US"/>
          </a:p>
        </p:txBody>
      </p:sp>
      <p:sp>
        <p:nvSpPr>
          <p:cNvPr id="26726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mn-ea"/>
              </a:defRPr>
            </a:lvl1pPr>
          </a:lstStyle>
          <a:p>
            <a:pPr>
              <a:defRPr/>
            </a:pPr>
            <a:endParaRPr lang="en-US"/>
          </a:p>
        </p:txBody>
      </p:sp>
      <p:sp>
        <p:nvSpPr>
          <p:cNvPr id="26726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mn-ea"/>
              </a:defRPr>
            </a:lvl1pPr>
          </a:lstStyle>
          <a:p>
            <a:pPr>
              <a:defRPr/>
            </a:pPr>
            <a:endParaRPr lang="en-US"/>
          </a:p>
        </p:txBody>
      </p:sp>
      <p:sp>
        <p:nvSpPr>
          <p:cNvPr id="26726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ea typeface="+mn-ea"/>
              </a:defRPr>
            </a:lvl1pPr>
          </a:lstStyle>
          <a:p>
            <a:pPr>
              <a:defRPr/>
            </a:pPr>
            <a:fld id="{713067B2-99D7-4E10-92B7-A09B07AED72F}" type="slidenum">
              <a:rPr lang="en-US"/>
              <a:pPr>
                <a:defRPr/>
              </a:pPr>
              <a:t>‹#›</a:t>
            </a:fld>
            <a:endParaRPr lang="en-US"/>
          </a:p>
        </p:txBody>
      </p:sp>
    </p:spTree>
    <p:extLst>
      <p:ext uri="{BB962C8B-B14F-4D97-AF65-F5344CB8AC3E}">
        <p14:creationId xmlns:p14="http://schemas.microsoft.com/office/powerpoint/2010/main" val="422230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mn-ea"/>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mn-ea"/>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mn-ea"/>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ea typeface="+mn-ea"/>
              </a:defRPr>
            </a:lvl1pPr>
          </a:lstStyle>
          <a:p>
            <a:pPr>
              <a:defRPr/>
            </a:pPr>
            <a:fld id="{DC9D5F9F-5597-4783-967D-8B0C40644A17}" type="slidenum">
              <a:rPr lang="en-US"/>
              <a:pPr>
                <a:defRPr/>
              </a:pPr>
              <a:t>‹#›</a:t>
            </a:fld>
            <a:endParaRPr lang="en-US"/>
          </a:p>
        </p:txBody>
      </p:sp>
    </p:spTree>
    <p:extLst>
      <p:ext uri="{BB962C8B-B14F-4D97-AF65-F5344CB8AC3E}">
        <p14:creationId xmlns:p14="http://schemas.microsoft.com/office/powerpoint/2010/main" val="3486128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71450" indent="-57150" algn="l" rtl="0" eaLnBrk="0" fontAlgn="base" hangingPunct="0">
      <a:spcBef>
        <a:spcPct val="30000"/>
      </a:spcBef>
      <a:spcAft>
        <a:spcPct val="0"/>
      </a:spcAft>
      <a:defRPr sz="1200" kern="1200">
        <a:solidFill>
          <a:schemeClr val="tx1"/>
        </a:solidFill>
        <a:latin typeface="Arial" charset="0"/>
        <a:ea typeface="+mn-ea"/>
        <a:cs typeface="+mn-cs"/>
      </a:defRPr>
    </a:lvl2pPr>
    <a:lvl3pPr marL="342900" indent="-57150" algn="l" rtl="0" eaLnBrk="0" fontAlgn="base" hangingPunct="0">
      <a:spcBef>
        <a:spcPct val="30000"/>
      </a:spcBef>
      <a:spcAft>
        <a:spcPct val="0"/>
      </a:spcAft>
      <a:defRPr sz="1200" kern="1200">
        <a:solidFill>
          <a:schemeClr val="tx1"/>
        </a:solidFill>
        <a:latin typeface="Arial" charset="0"/>
        <a:ea typeface="+mn-ea"/>
        <a:cs typeface="+mn-cs"/>
      </a:defRPr>
    </a:lvl3pPr>
    <a:lvl4pPr marL="514350" indent="-57150" algn="l" rtl="0" eaLnBrk="0" fontAlgn="base" hangingPunct="0">
      <a:spcBef>
        <a:spcPct val="30000"/>
      </a:spcBef>
      <a:spcAft>
        <a:spcPct val="0"/>
      </a:spcAft>
      <a:defRPr sz="1200" kern="1200">
        <a:solidFill>
          <a:schemeClr val="tx1"/>
        </a:solidFill>
        <a:latin typeface="Arial" charset="0"/>
        <a:ea typeface="+mn-ea"/>
        <a:cs typeface="+mn-cs"/>
      </a:defRPr>
    </a:lvl4pPr>
    <a:lvl5pPr marL="685800" indent="-5715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smtClean="0"/>
              <a:t>需求引导技术。酒店需要更多的客源，很多客源酒店资源覆盖不到，</a:t>
            </a:r>
            <a:r>
              <a:rPr lang="en-US" altLang="zh-CN" dirty="0" smtClean="0"/>
              <a:t>OTA</a:t>
            </a:r>
            <a:r>
              <a:rPr lang="zh-CN" altLang="en-US" dirty="0" smtClean="0"/>
              <a:t>应孕而生。</a:t>
            </a:r>
            <a:endParaRPr lang="en-US" altLang="zh-CN" dirty="0" smtClean="0"/>
          </a:p>
          <a:p>
            <a:pPr marL="228600" indent="-228600">
              <a:buAutoNum type="arabicPeriod"/>
            </a:pPr>
            <a:r>
              <a:rPr lang="zh-CN" altLang="en-US" dirty="0" smtClean="0"/>
              <a:t>技术创造新需求。移动应用改变了很多。</a:t>
            </a:r>
            <a:endParaRPr lang="en-US" altLang="zh-CN" dirty="0" smtClean="0"/>
          </a:p>
          <a:p>
            <a:pPr marL="0" indent="0">
              <a:buNone/>
            </a:pPr>
            <a:r>
              <a:rPr lang="zh-CN" altLang="en-US" dirty="0" smtClean="0"/>
              <a:t>那么收益管理？？</a:t>
            </a:r>
            <a:endParaRPr lang="en-US" altLang="zh-CN" dirty="0" smtClean="0"/>
          </a:p>
          <a:p>
            <a:pPr marL="0" indent="0">
              <a:buNone/>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3</a:t>
            </a:fld>
            <a:endParaRPr lang="en-US"/>
          </a:p>
        </p:txBody>
      </p:sp>
    </p:spTree>
    <p:extLst>
      <p:ext uri="{BB962C8B-B14F-4D97-AF65-F5344CB8AC3E}">
        <p14:creationId xmlns:p14="http://schemas.microsoft.com/office/powerpoint/2010/main" val="69430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收益管理的起点 </a:t>
            </a:r>
            <a:r>
              <a:rPr lang="en-US" altLang="zh-CN" dirty="0" smtClean="0"/>
              <a:t>– </a:t>
            </a:r>
            <a:r>
              <a:rPr lang="zh-CN" altLang="en-US" dirty="0" smtClean="0"/>
              <a:t>数据采集</a:t>
            </a:r>
            <a:endParaRPr lang="en-US" altLang="zh-CN" dirty="0" smtClean="0"/>
          </a:p>
          <a:p>
            <a:r>
              <a:rPr lang="zh-CN" altLang="en-US" dirty="0" smtClean="0"/>
              <a:t>没有流程监管，数据有效性无法保证，所有收益管理的分析决策全是错误和不全面的。</a:t>
            </a:r>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13</a:t>
            </a:fld>
            <a:endParaRPr lang="en-US"/>
          </a:p>
        </p:txBody>
      </p:sp>
    </p:spTree>
    <p:extLst>
      <p:ext uri="{BB962C8B-B14F-4D97-AF65-F5344CB8AC3E}">
        <p14:creationId xmlns:p14="http://schemas.microsoft.com/office/powerpoint/2010/main" val="305760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所有这些归根结底，就是缺乏收益管理文化。</a:t>
            </a:r>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14</a:t>
            </a:fld>
            <a:endParaRPr lang="en-US"/>
          </a:p>
        </p:txBody>
      </p:sp>
    </p:spTree>
    <p:extLst>
      <p:ext uri="{BB962C8B-B14F-4D97-AF65-F5344CB8AC3E}">
        <p14:creationId xmlns:p14="http://schemas.microsoft.com/office/powerpoint/2010/main" val="164841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所有这些归根结底，就是缺乏收益管理流程。</a:t>
            </a:r>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15</a:t>
            </a:fld>
            <a:endParaRPr lang="en-US"/>
          </a:p>
        </p:txBody>
      </p:sp>
    </p:spTree>
    <p:extLst>
      <p:ext uri="{BB962C8B-B14F-4D97-AF65-F5344CB8AC3E}">
        <p14:creationId xmlns:p14="http://schemas.microsoft.com/office/powerpoint/2010/main" val="27787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33">
              <a:defRPr/>
            </a:pPr>
            <a:r>
              <a:rPr lang="en-US" dirty="0" smtClean="0"/>
              <a:t>Founded in 1989, IDeaS offers pricing and revenue management Software, Services, and Consulting to the hospitality and travel industries. Acquired in 2008 by SAS, IDeaS is headquartered in Minneapolis, MN with our Global Technology center located in Pune, India, IDeaS maintains sales, support and distribution offices in North &amp; South America, the United Kingdom, Europe, Middle East, Africa, Australia and Asia.</a:t>
            </a:r>
          </a:p>
          <a:p>
            <a:endParaRPr lang="en-US" b="1" dirty="0"/>
          </a:p>
          <a:p>
            <a:r>
              <a:rPr lang="en-US" b="1" dirty="0" smtClean="0"/>
              <a:t>24</a:t>
            </a:r>
            <a:r>
              <a:rPr lang="en-US" dirty="0" smtClean="0"/>
              <a:t> </a:t>
            </a:r>
            <a:r>
              <a:rPr lang="en-US" dirty="0"/>
              <a:t>years ago we started helping clients manage their revenue</a:t>
            </a:r>
          </a:p>
          <a:p>
            <a:r>
              <a:rPr lang="en-US" b="1" smtClean="0"/>
              <a:t>3000 </a:t>
            </a:r>
            <a:r>
              <a:rPr lang="en-US" dirty="0"/>
              <a:t>clients later we’re still finding the revenue opportunity in every situation</a:t>
            </a:r>
          </a:p>
          <a:p>
            <a:r>
              <a:rPr lang="en-US" b="1" dirty="0" smtClean="0"/>
              <a:t>561k</a:t>
            </a:r>
            <a:r>
              <a:rPr lang="en-US" dirty="0" smtClean="0"/>
              <a:t> </a:t>
            </a:r>
            <a:r>
              <a:rPr lang="en-US" dirty="0"/>
              <a:t>rooms around the world are priced every single day using IDeaS</a:t>
            </a:r>
          </a:p>
          <a:p>
            <a:r>
              <a:rPr lang="en-US" b="1" dirty="0"/>
              <a:t>94</a:t>
            </a:r>
            <a:r>
              <a:rPr lang="en-US" dirty="0"/>
              <a:t> countries on 6 continents have hotel that now run on the IDeaS Revenue Management Systems</a:t>
            </a:r>
          </a:p>
          <a:p>
            <a:r>
              <a:rPr lang="en-US" b="1" dirty="0" smtClean="0"/>
              <a:t>95+</a:t>
            </a:r>
            <a:r>
              <a:rPr lang="en-US" dirty="0" smtClean="0"/>
              <a:t> </a:t>
            </a:r>
            <a:r>
              <a:rPr lang="en-US" dirty="0"/>
              <a:t>percent of all our clients are still working with us today</a:t>
            </a:r>
          </a:p>
          <a:p>
            <a:r>
              <a:rPr lang="en-US" b="1" dirty="0"/>
              <a:t>The Bottom Line </a:t>
            </a:r>
            <a:r>
              <a:rPr lang="en-US" dirty="0"/>
              <a:t>– Independents and chains, boutiques and budget hotels alike have all seen the result of working with </a:t>
            </a:r>
            <a:r>
              <a:rPr lang="en-US" dirty="0" smtClean="0"/>
              <a:t>IDeaS</a:t>
            </a:r>
          </a:p>
          <a:p>
            <a:endParaRPr lang="en-US" dirty="0" smtClean="0"/>
          </a:p>
          <a:p>
            <a:r>
              <a:rPr lang="en-US" dirty="0" smtClean="0"/>
              <a:t>Slide updated April</a:t>
            </a:r>
            <a:r>
              <a:rPr lang="en-US" baseline="0" dirty="0" smtClean="0"/>
              <a:t> 30</a:t>
            </a:r>
            <a:r>
              <a:rPr lang="en-US" dirty="0" smtClean="0"/>
              <a:t>, 2013.</a:t>
            </a:r>
            <a:endParaRPr lang="en-US" dirty="0"/>
          </a:p>
          <a:p>
            <a:endParaRPr lang="en-US" dirty="0"/>
          </a:p>
        </p:txBody>
      </p:sp>
      <p:sp>
        <p:nvSpPr>
          <p:cNvPr id="4" name="Date Placeholder 3"/>
          <p:cNvSpPr>
            <a:spLocks noGrp="1"/>
          </p:cNvSpPr>
          <p:nvPr>
            <p:ph type="dt" idx="10"/>
          </p:nvPr>
        </p:nvSpPr>
        <p:spPr/>
        <p:txBody>
          <a:bodyPr/>
          <a:lstStyle/>
          <a:p>
            <a:pPr>
              <a:defRPr/>
            </a:pPr>
            <a:fld id="{0D800187-3657-4F2E-AF40-9DD888EE930F}" type="datetime1">
              <a:rPr lang="en-US" smtClean="0"/>
              <a:pPr>
                <a:defRPr/>
              </a:pPr>
              <a:t>7/2/2014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1489AA-A2BE-48A0-BA04-88AAF7D09EAC}" type="slidenum">
              <a:rPr lang="en-US" smtClean="0"/>
              <a:pPr>
                <a:defRPr/>
              </a:pPr>
              <a:t>16</a:t>
            </a:fld>
            <a:endParaRPr lang="en-US"/>
          </a:p>
        </p:txBody>
      </p:sp>
    </p:spTree>
    <p:extLst>
      <p:ext uri="{BB962C8B-B14F-4D97-AF65-F5344CB8AC3E}">
        <p14:creationId xmlns:p14="http://schemas.microsoft.com/office/powerpoint/2010/main" val="45265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smtClean="0"/>
              <a:t>需求引导技术。酒店需要更多的客源，很多客源酒店资源覆盖不到，</a:t>
            </a:r>
            <a:r>
              <a:rPr lang="en-US" altLang="zh-CN" dirty="0" smtClean="0"/>
              <a:t>OTA</a:t>
            </a:r>
            <a:r>
              <a:rPr lang="zh-CN" altLang="en-US" dirty="0" smtClean="0"/>
              <a:t>应孕而生。</a:t>
            </a:r>
            <a:endParaRPr lang="en-US" altLang="zh-CN" dirty="0" smtClean="0"/>
          </a:p>
          <a:p>
            <a:pPr marL="228600" indent="-228600">
              <a:buAutoNum type="arabicPeriod"/>
            </a:pPr>
            <a:r>
              <a:rPr lang="zh-CN" altLang="en-US" dirty="0" smtClean="0"/>
              <a:t>技术创造新需求。移动应用改变了很多。</a:t>
            </a:r>
            <a:endParaRPr lang="en-US" altLang="zh-CN" dirty="0" smtClean="0"/>
          </a:p>
          <a:p>
            <a:pPr marL="0" indent="0">
              <a:buNone/>
            </a:pPr>
            <a:r>
              <a:rPr lang="zh-CN" altLang="en-US" dirty="0" smtClean="0"/>
              <a:t>那么收益管理？？</a:t>
            </a:r>
            <a:endParaRPr lang="en-US" altLang="zh-CN" dirty="0" smtClean="0"/>
          </a:p>
          <a:p>
            <a:pPr marL="0" indent="0">
              <a:buNone/>
            </a:pPr>
            <a:r>
              <a:rPr lang="zh-CN" altLang="en-US" dirty="0" smtClean="0"/>
              <a:t>为什么收益管理是需求引导的技术？我们很多酒店没有这个感觉，觉得好像没有这方面的需求啊！这就是我们国内酒店的收益管理困惑。</a:t>
            </a:r>
            <a:endParaRPr lang="en-US" altLang="zh-CN" dirty="0" smtClean="0"/>
          </a:p>
          <a:p>
            <a:pPr marL="0" indent="0">
              <a:buNone/>
            </a:pPr>
            <a:r>
              <a:rPr lang="zh-CN" altLang="en-US" dirty="0" smtClean="0"/>
              <a:t>我们来看下收益管理的发展历程。</a:t>
            </a:r>
            <a:endParaRPr lang="en-US" altLang="zh-CN" dirty="0" smtClean="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4</a:t>
            </a:fld>
            <a:endParaRPr lang="en-US"/>
          </a:p>
        </p:txBody>
      </p:sp>
    </p:spTree>
    <p:extLst>
      <p:ext uri="{BB962C8B-B14F-4D97-AF65-F5344CB8AC3E}">
        <p14:creationId xmlns:p14="http://schemas.microsoft.com/office/powerpoint/2010/main" val="22835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我们看看美国航空业</a:t>
            </a:r>
            <a:r>
              <a:rPr lang="en-US" altLang="zh-CN" dirty="0" smtClean="0"/>
              <a:t>80</a:t>
            </a:r>
            <a:r>
              <a:rPr lang="zh-CN" altLang="en-US" dirty="0" smtClean="0"/>
              <a:t>年代的状况，是不是很熟悉？</a:t>
            </a:r>
            <a:r>
              <a:rPr lang="en-US" altLang="zh-CN" dirty="0" smtClean="0"/>
              <a:t>-- </a:t>
            </a:r>
            <a:r>
              <a:rPr lang="zh-CN" altLang="en-US" dirty="0" smtClean="0"/>
              <a:t>就是我们现在国内酒店的状况</a:t>
            </a:r>
            <a:endParaRPr lang="en-US" altLang="zh-CN" dirty="0" smtClean="0"/>
          </a:p>
          <a:p>
            <a:r>
              <a:rPr lang="zh-CN" altLang="en-US" dirty="0" smtClean="0"/>
              <a:t>那时对于酒店收入、利润和竞争的需求，引导着精细化管理</a:t>
            </a:r>
            <a:r>
              <a:rPr lang="en-US" altLang="zh-CN" dirty="0" smtClean="0"/>
              <a:t>—</a:t>
            </a:r>
            <a:r>
              <a:rPr lang="zh-CN" altLang="en-US" dirty="0" smtClean="0"/>
              <a:t>收益管理这项新技术的出现</a:t>
            </a:r>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6</a:t>
            </a:fld>
            <a:endParaRPr lang="en-US"/>
          </a:p>
        </p:txBody>
      </p:sp>
    </p:spTree>
    <p:extLst>
      <p:ext uri="{BB962C8B-B14F-4D97-AF65-F5344CB8AC3E}">
        <p14:creationId xmlns:p14="http://schemas.microsoft.com/office/powerpoint/2010/main" val="9602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一些酒店要做收益管理，只想简单的买套系统工具。工具或技术是为需求服务，没有需求而使用工具或技术，没有作用和效果。</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7</a:t>
            </a:fld>
            <a:endParaRPr lang="en-US"/>
          </a:p>
        </p:txBody>
      </p:sp>
    </p:spTree>
    <p:extLst>
      <p:ext uri="{BB962C8B-B14F-4D97-AF65-F5344CB8AC3E}">
        <p14:creationId xmlns:p14="http://schemas.microsoft.com/office/powerpoint/2010/main" val="287533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我们来看看需求，帮助大家先建立这样一种需求。</a:t>
            </a:r>
            <a:endParaRPr lang="en-US" altLang="zh-CN" dirty="0" smtClean="0"/>
          </a:p>
          <a:p>
            <a:r>
              <a:rPr lang="zh-CN" altLang="en-US" dirty="0" smtClean="0"/>
              <a:t>客户：指市场细分，市场细分是按客户行为习惯而分的类。渠道是一个市场细分吗？</a:t>
            </a:r>
            <a:endParaRPr lang="en-US" altLang="zh-CN" dirty="0" smtClean="0"/>
          </a:p>
          <a:p>
            <a:r>
              <a:rPr lang="zh-CN" altLang="en-US" dirty="0" smtClean="0"/>
              <a:t>产品：房型。有没有考虑过提前预定打折？包价？</a:t>
            </a:r>
            <a:endParaRPr lang="en-US" altLang="zh-CN" dirty="0" smtClean="0"/>
          </a:p>
          <a:p>
            <a:r>
              <a:rPr lang="zh-CN" altLang="en-US" dirty="0" smtClean="0"/>
              <a:t>时间：酒店每天的需求量完全不同。我们酒店也会凭经验预计每天的入住率，但是有没有根据这个做决策来最大化收益？</a:t>
            </a:r>
            <a:endParaRPr lang="en-US" altLang="zh-CN" dirty="0" smtClean="0"/>
          </a:p>
          <a:p>
            <a:r>
              <a:rPr lang="zh-CN" altLang="en-US" dirty="0" smtClean="0"/>
              <a:t>价格：国内酒店最大问题是没有价格体系。有些酒店会说他们有啊！要建立</a:t>
            </a:r>
            <a:r>
              <a:rPr lang="en-US" altLang="zh-CN" dirty="0" smtClean="0"/>
              <a:t>BAR</a:t>
            </a:r>
            <a:r>
              <a:rPr lang="zh-CN" altLang="en-US" dirty="0" smtClean="0"/>
              <a:t>为基础的价格体系</a:t>
            </a:r>
            <a:endParaRPr lang="en-US" altLang="zh-CN" dirty="0" smtClean="0"/>
          </a:p>
          <a:p>
            <a:r>
              <a:rPr lang="zh-CN" altLang="en-US" dirty="0" smtClean="0"/>
              <a:t>渠道：价格一致性；渠道建立目的</a:t>
            </a:r>
            <a:r>
              <a:rPr lang="en-US" altLang="zh-CN" dirty="0" smtClean="0"/>
              <a:t>-</a:t>
            </a:r>
            <a:r>
              <a:rPr lang="zh-CN" altLang="en-US" dirty="0" smtClean="0"/>
              <a:t>覆盖酒店达不到的客户</a:t>
            </a:r>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8</a:t>
            </a:fld>
            <a:endParaRPr lang="en-US"/>
          </a:p>
        </p:txBody>
      </p:sp>
    </p:spTree>
    <p:extLst>
      <p:ext uri="{BB962C8B-B14F-4D97-AF65-F5344CB8AC3E}">
        <p14:creationId xmlns:p14="http://schemas.microsoft.com/office/powerpoint/2010/main" val="85690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我们来看看需求，帮助大家先建立这样一种需求。</a:t>
            </a:r>
            <a:endParaRPr lang="en-US" altLang="zh-CN" dirty="0" smtClean="0"/>
          </a:p>
          <a:p>
            <a:r>
              <a:rPr lang="zh-CN" altLang="en-US" dirty="0" smtClean="0"/>
              <a:t>客户：指市场细分，市场细分是按客户行为习惯而分的类。渠道是一个市场细分吗？</a:t>
            </a:r>
            <a:endParaRPr lang="en-US" altLang="zh-CN" dirty="0" smtClean="0"/>
          </a:p>
          <a:p>
            <a:r>
              <a:rPr lang="zh-CN" altLang="en-US" dirty="0" smtClean="0"/>
              <a:t>产品：房型。有没有考虑过提前预定打折？包价？</a:t>
            </a:r>
            <a:endParaRPr lang="en-US" altLang="zh-CN" dirty="0" smtClean="0"/>
          </a:p>
          <a:p>
            <a:r>
              <a:rPr lang="zh-CN" altLang="en-US" dirty="0" smtClean="0"/>
              <a:t>时间：酒店每天的需求量完全不同。我们酒店也会凭经验预计每天的入住率，但是有没有根据这个做决策来最大化收益？</a:t>
            </a:r>
            <a:endParaRPr lang="en-US" altLang="zh-CN" dirty="0" smtClean="0"/>
          </a:p>
          <a:p>
            <a:r>
              <a:rPr lang="zh-CN" altLang="en-US" dirty="0" smtClean="0"/>
              <a:t>价格：国内酒店最大问题是没有价格体系。有些酒店会说他们有啊！要建立</a:t>
            </a:r>
            <a:r>
              <a:rPr lang="en-US" altLang="zh-CN" dirty="0" smtClean="0"/>
              <a:t>BAR</a:t>
            </a:r>
            <a:r>
              <a:rPr lang="zh-CN" altLang="en-US" dirty="0" smtClean="0"/>
              <a:t>为基础的价格体系</a:t>
            </a:r>
            <a:endParaRPr lang="en-US" altLang="zh-CN" dirty="0" smtClean="0"/>
          </a:p>
          <a:p>
            <a:r>
              <a:rPr lang="zh-CN" altLang="en-US" dirty="0" smtClean="0"/>
              <a:t>渠道：价格一致性；渠道建立目的</a:t>
            </a:r>
            <a:r>
              <a:rPr lang="en-US" altLang="zh-CN" dirty="0" smtClean="0"/>
              <a:t>-</a:t>
            </a:r>
            <a:r>
              <a:rPr lang="zh-CN" altLang="en-US" dirty="0" smtClean="0"/>
              <a:t>覆盖酒店达不到的客户</a:t>
            </a:r>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9</a:t>
            </a:fld>
            <a:endParaRPr lang="en-US"/>
          </a:p>
        </p:txBody>
      </p:sp>
    </p:spTree>
    <p:extLst>
      <p:ext uri="{BB962C8B-B14F-4D97-AF65-F5344CB8AC3E}">
        <p14:creationId xmlns:p14="http://schemas.microsoft.com/office/powerpoint/2010/main" val="372653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10</a:t>
            </a:fld>
            <a:endParaRPr lang="en-US"/>
          </a:p>
        </p:txBody>
      </p:sp>
    </p:spTree>
    <p:extLst>
      <p:ext uri="{BB962C8B-B14F-4D97-AF65-F5344CB8AC3E}">
        <p14:creationId xmlns:p14="http://schemas.microsoft.com/office/powerpoint/2010/main" val="219889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11</a:t>
            </a:fld>
            <a:endParaRPr lang="en-US"/>
          </a:p>
        </p:txBody>
      </p:sp>
    </p:spTree>
    <p:extLst>
      <p:ext uri="{BB962C8B-B14F-4D97-AF65-F5344CB8AC3E}">
        <p14:creationId xmlns:p14="http://schemas.microsoft.com/office/powerpoint/2010/main" val="416486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C9D5F9F-5597-4783-967D-8B0C40644A17}" type="slidenum">
              <a:rPr lang="en-US" smtClean="0"/>
              <a:pPr>
                <a:defRPr/>
              </a:pPr>
              <a:t>12</a:t>
            </a:fld>
            <a:endParaRPr lang="en-US"/>
          </a:p>
        </p:txBody>
      </p:sp>
    </p:spTree>
    <p:extLst>
      <p:ext uri="{BB962C8B-B14F-4D97-AF65-F5344CB8AC3E}">
        <p14:creationId xmlns:p14="http://schemas.microsoft.com/office/powerpoint/2010/main" val="3822907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gradFill flip="none" rotWithShape="1">
          <a:gsLst>
            <a:gs pos="0">
              <a:schemeClr val="bg1">
                <a:lumMod val="85000"/>
                <a:alpha val="80000"/>
              </a:schemeClr>
            </a:gs>
            <a:gs pos="100000">
              <a:prstClr val="white"/>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4" name="Straight Connector 3"/>
          <p:cNvCxnSpPr/>
          <p:nvPr/>
        </p:nvCxnSpPr>
        <p:spPr>
          <a:xfrm rot="5400000">
            <a:off x="1797844" y="3601244"/>
            <a:ext cx="2228850" cy="1588"/>
          </a:xfrm>
          <a:prstGeom prst="line">
            <a:avLst/>
          </a:prstGeom>
          <a:ln w="12700" cap="flat" cmpd="sng" algn="ctr">
            <a:solidFill>
              <a:schemeClr val="tx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1797844" y="3601244"/>
            <a:ext cx="2228850" cy="1588"/>
          </a:xfrm>
          <a:prstGeom prst="line">
            <a:avLst/>
          </a:prstGeom>
          <a:ln w="12700" cap="flat" cmpd="sng" algn="ctr">
            <a:solidFill>
              <a:schemeClr val="tx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519488" y="2719916"/>
            <a:ext cx="5053374" cy="1100667"/>
          </a:xfrm>
          <a:prstGeom prst="rect">
            <a:avLst/>
          </a:prstGeom>
        </p:spPr>
        <p:txBody>
          <a:bodyPr>
            <a:noAutofit/>
          </a:bodyPr>
          <a:lstStyle>
            <a:lvl1pPr algn="l">
              <a:defRPr sz="4000">
                <a:solidFill>
                  <a:schemeClr val="tx2"/>
                </a:solidFill>
              </a:defRPr>
            </a:lvl1pPr>
          </a:lstStyle>
          <a:p>
            <a:r>
              <a:rPr lang="zh-CN" altLang="en-US" smtClean="0"/>
              <a:t>单击此处编辑母版标题样式</a:t>
            </a:r>
            <a:endParaRPr lang="en-US" dirty="0"/>
          </a:p>
        </p:txBody>
      </p:sp>
      <p:sp>
        <p:nvSpPr>
          <p:cNvPr id="12" name="Text Placeholder 11"/>
          <p:cNvSpPr>
            <a:spLocks noGrp="1"/>
          </p:cNvSpPr>
          <p:nvPr>
            <p:ph type="body" sz="quarter" idx="10"/>
          </p:nvPr>
        </p:nvSpPr>
        <p:spPr>
          <a:xfrm>
            <a:off x="3519488" y="4028303"/>
            <a:ext cx="5053012" cy="389815"/>
          </a:xfrm>
          <a:prstGeom prst="rect">
            <a:avLst/>
          </a:prstGeom>
        </p:spPr>
        <p:txBody>
          <a:bodyPr anchor="ctr"/>
          <a:lstStyle>
            <a:lvl1pPr>
              <a:buNone/>
              <a:defRPr sz="1800" b="0"/>
            </a:lvl1pPr>
            <a:lvl2pPr>
              <a:buNone/>
              <a:defRPr/>
            </a:lvl2pPr>
            <a:lvl3pPr>
              <a:buNone/>
              <a:defRPr/>
            </a:lvl3pPr>
            <a:lvl4pPr>
              <a:buNone/>
              <a:defRPr/>
            </a:lvl4pPr>
            <a:lvl5pPr>
              <a:buNone/>
              <a:defRPr/>
            </a:lvl5pPr>
          </a:lstStyle>
          <a:p>
            <a:pPr lvl="0"/>
            <a:r>
              <a:rPr lang="zh-CN" altLang="en-US" smtClean="0"/>
              <a:t>单击此处编辑母版文本样式</a:t>
            </a:r>
          </a:p>
        </p:txBody>
      </p:sp>
      <p:pic>
        <p:nvPicPr>
          <p:cNvPr id="1027" name="Picture 3" descr="\\psf\Host\Users\klarso\Desktop\LOGOS FOR POWERPOINT\IDeaS-A-SAS-COMPANY-Stacked-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7850" y="3258274"/>
            <a:ext cx="1924050" cy="6875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50067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空白">
    <p:bg>
      <p:bgPr>
        <a:gradFill flip="none" rotWithShape="1">
          <a:gsLst>
            <a:gs pos="0">
              <a:schemeClr val="bg1">
                <a:lumMod val="95000"/>
                <a:alpha val="80000"/>
              </a:schemeClr>
            </a:gs>
            <a:gs pos="100000">
              <a:schemeClr val="bg1">
                <a:alpha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10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bout Slide">
    <p:bg>
      <p:bgPr>
        <a:solidFill>
          <a:schemeClr val="bg1"/>
        </a:solidFill>
        <a:effectLst/>
      </p:bgPr>
    </p:bg>
    <p:spTree>
      <p:nvGrpSpPr>
        <p:cNvPr id="1" name=""/>
        <p:cNvGrpSpPr/>
        <p:nvPr/>
      </p:nvGrpSpPr>
      <p:grpSpPr>
        <a:xfrm>
          <a:off x="0" y="0"/>
          <a:ext cx="0" cy="0"/>
          <a:chOff x="0" y="0"/>
          <a:chExt cx="0" cy="0"/>
        </a:xfrm>
      </p:grpSpPr>
      <p:pic>
        <p:nvPicPr>
          <p:cNvPr id="3" name="Picture 2" descr="grey-box-with-dip_bottom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556000"/>
            <a:ext cx="9144000" cy="3872318"/>
          </a:xfrm>
          <a:prstGeom prst="rect">
            <a:avLst/>
          </a:prstGeom>
        </p:spPr>
      </p:pic>
      <p:grpSp>
        <p:nvGrpSpPr>
          <p:cNvPr id="4" name="Group 3"/>
          <p:cNvGrpSpPr/>
          <p:nvPr/>
        </p:nvGrpSpPr>
        <p:grpSpPr>
          <a:xfrm>
            <a:off x="892027" y="3977690"/>
            <a:ext cx="7391337" cy="1789030"/>
            <a:chOff x="556328" y="4391560"/>
            <a:chExt cx="8130471" cy="1789030"/>
          </a:xfrm>
        </p:grpSpPr>
        <p:sp>
          <p:nvSpPr>
            <p:cNvPr id="6" name="TextBox 5"/>
            <p:cNvSpPr txBox="1"/>
            <p:nvPr/>
          </p:nvSpPr>
          <p:spPr>
            <a:xfrm>
              <a:off x="556328" y="4391560"/>
              <a:ext cx="1148264" cy="523220"/>
            </a:xfrm>
            <a:prstGeom prst="rect">
              <a:avLst/>
            </a:prstGeom>
            <a:noFill/>
          </p:spPr>
          <p:txBody>
            <a:bodyPr wrap="none" rtlCol="0">
              <a:spAutoFit/>
            </a:bodyPr>
            <a:lstStyle/>
            <a:p>
              <a:r>
                <a:rPr lang="en-US" sz="2800" dirty="0" smtClean="0">
                  <a:solidFill>
                    <a:srgbClr val="6C6F70"/>
                  </a:solidFill>
                  <a:latin typeface="+mn-lt"/>
                </a:rPr>
                <a:t>24</a:t>
              </a:r>
              <a:r>
                <a:rPr lang="en-US" sz="1200" dirty="0" smtClean="0">
                  <a:solidFill>
                    <a:srgbClr val="6C6F70"/>
                  </a:solidFill>
                  <a:latin typeface="+mn-lt"/>
                </a:rPr>
                <a:t>YEARS</a:t>
              </a:r>
              <a:endParaRPr lang="en-US" sz="1200" dirty="0">
                <a:solidFill>
                  <a:srgbClr val="6C6F70"/>
                </a:solidFill>
                <a:latin typeface="+mn-lt"/>
              </a:endParaRPr>
            </a:p>
          </p:txBody>
        </p:sp>
        <p:sp>
          <p:nvSpPr>
            <p:cNvPr id="7" name="TextBox 6"/>
            <p:cNvSpPr txBox="1"/>
            <p:nvPr/>
          </p:nvSpPr>
          <p:spPr>
            <a:xfrm>
              <a:off x="1912856" y="4391560"/>
              <a:ext cx="1712520" cy="523220"/>
            </a:xfrm>
            <a:prstGeom prst="rect">
              <a:avLst/>
            </a:prstGeom>
            <a:noFill/>
          </p:spPr>
          <p:txBody>
            <a:bodyPr wrap="none" rtlCol="0">
              <a:spAutoFit/>
            </a:bodyPr>
            <a:lstStyle/>
            <a:p>
              <a:r>
                <a:rPr lang="en-US" sz="2800" dirty="0" smtClean="0">
                  <a:solidFill>
                    <a:srgbClr val="6C6F70"/>
                  </a:solidFill>
                  <a:latin typeface="+mn-lt"/>
                </a:rPr>
                <a:t>3300</a:t>
              </a:r>
              <a:r>
                <a:rPr lang="en-US" sz="1200" dirty="0" smtClean="0">
                  <a:solidFill>
                    <a:srgbClr val="6C6F70"/>
                  </a:solidFill>
                  <a:latin typeface="+mn-lt"/>
                </a:rPr>
                <a:t>CLIENTS</a:t>
              </a:r>
              <a:endParaRPr lang="en-US" sz="1200" dirty="0">
                <a:solidFill>
                  <a:srgbClr val="6C6F70"/>
                </a:solidFill>
                <a:latin typeface="+mn-lt"/>
              </a:endParaRPr>
            </a:p>
          </p:txBody>
        </p:sp>
        <p:sp>
          <p:nvSpPr>
            <p:cNvPr id="8" name="TextBox 7"/>
            <p:cNvSpPr txBox="1"/>
            <p:nvPr/>
          </p:nvSpPr>
          <p:spPr>
            <a:xfrm>
              <a:off x="3839756" y="4391560"/>
              <a:ext cx="1698413" cy="523220"/>
            </a:xfrm>
            <a:prstGeom prst="rect">
              <a:avLst/>
            </a:prstGeom>
            <a:noFill/>
          </p:spPr>
          <p:txBody>
            <a:bodyPr wrap="none" rtlCol="0">
              <a:spAutoFit/>
            </a:bodyPr>
            <a:lstStyle/>
            <a:p>
              <a:r>
                <a:rPr lang="en-US" sz="2800" dirty="0" smtClean="0">
                  <a:solidFill>
                    <a:srgbClr val="6C6F70"/>
                  </a:solidFill>
                  <a:latin typeface="+mn-lt"/>
                </a:rPr>
                <a:t>650k</a:t>
              </a:r>
              <a:r>
                <a:rPr lang="en-US" sz="1200" dirty="0" smtClean="0">
                  <a:solidFill>
                    <a:srgbClr val="6C6F70"/>
                  </a:solidFill>
                  <a:latin typeface="+mn-lt"/>
                </a:rPr>
                <a:t>ROOMS</a:t>
              </a:r>
              <a:endParaRPr lang="en-US" sz="1200" dirty="0">
                <a:solidFill>
                  <a:srgbClr val="6C6F70"/>
                </a:solidFill>
                <a:latin typeface="+mn-lt"/>
              </a:endParaRPr>
            </a:p>
          </p:txBody>
        </p:sp>
        <p:sp>
          <p:nvSpPr>
            <p:cNvPr id="9" name="TextBox 8"/>
            <p:cNvSpPr txBox="1"/>
            <p:nvPr/>
          </p:nvSpPr>
          <p:spPr>
            <a:xfrm>
              <a:off x="5775567" y="4391560"/>
              <a:ext cx="1549882" cy="523220"/>
            </a:xfrm>
            <a:prstGeom prst="rect">
              <a:avLst/>
            </a:prstGeom>
            <a:noFill/>
          </p:spPr>
          <p:txBody>
            <a:bodyPr wrap="none" rtlCol="0">
              <a:spAutoFit/>
            </a:bodyPr>
            <a:lstStyle/>
            <a:p>
              <a:r>
                <a:rPr lang="en-US" sz="2800" dirty="0" smtClean="0">
                  <a:solidFill>
                    <a:srgbClr val="6C6F70"/>
                  </a:solidFill>
                  <a:latin typeface="+mn-lt"/>
                </a:rPr>
                <a:t>94</a:t>
              </a:r>
              <a:r>
                <a:rPr lang="en-US" sz="1200" dirty="0" smtClean="0">
                  <a:solidFill>
                    <a:srgbClr val="6C6F70"/>
                  </a:solidFill>
                  <a:latin typeface="+mn-lt"/>
                </a:rPr>
                <a:t>COUNTRIES</a:t>
              </a:r>
              <a:endParaRPr lang="en-US" sz="1200" dirty="0">
                <a:solidFill>
                  <a:srgbClr val="6C6F70"/>
                </a:solidFill>
                <a:latin typeface="+mn-lt"/>
              </a:endParaRPr>
            </a:p>
          </p:txBody>
        </p:sp>
        <p:sp>
          <p:nvSpPr>
            <p:cNvPr id="10" name="TextBox 9"/>
            <p:cNvSpPr txBox="1"/>
            <p:nvPr/>
          </p:nvSpPr>
          <p:spPr>
            <a:xfrm>
              <a:off x="7566655" y="4391560"/>
              <a:ext cx="874676" cy="523220"/>
            </a:xfrm>
            <a:prstGeom prst="rect">
              <a:avLst/>
            </a:prstGeom>
            <a:noFill/>
          </p:spPr>
          <p:txBody>
            <a:bodyPr wrap="none" rtlCol="0">
              <a:spAutoFit/>
            </a:bodyPr>
            <a:lstStyle/>
            <a:p>
              <a:r>
                <a:rPr lang="en-US" sz="2800" dirty="0" smtClean="0">
                  <a:solidFill>
                    <a:srgbClr val="6C6F70"/>
                  </a:solidFill>
                  <a:latin typeface="+mn-lt"/>
                </a:rPr>
                <a:t>95</a:t>
              </a:r>
              <a:r>
                <a:rPr lang="en-US" sz="1200" dirty="0" smtClean="0">
                  <a:solidFill>
                    <a:srgbClr val="6C6F70"/>
                  </a:solidFill>
                  <a:latin typeface="+mn-lt"/>
                </a:rPr>
                <a:t>%+</a:t>
              </a:r>
              <a:endParaRPr lang="en-US" sz="1200" dirty="0">
                <a:solidFill>
                  <a:srgbClr val="6C6F70"/>
                </a:solidFill>
                <a:latin typeface="+mn-lt"/>
              </a:endParaRPr>
            </a:p>
          </p:txBody>
        </p:sp>
        <p:sp>
          <p:nvSpPr>
            <p:cNvPr id="11" name="TextBox 10"/>
            <p:cNvSpPr txBox="1"/>
            <p:nvPr/>
          </p:nvSpPr>
          <p:spPr>
            <a:xfrm>
              <a:off x="566670" y="4903317"/>
              <a:ext cx="1276532" cy="938719"/>
            </a:xfrm>
            <a:prstGeom prst="rect">
              <a:avLst/>
            </a:prstGeom>
            <a:noFill/>
          </p:spPr>
          <p:txBody>
            <a:bodyPr wrap="square" rtlCol="0">
              <a:spAutoFit/>
            </a:bodyPr>
            <a:lstStyle/>
            <a:p>
              <a:r>
                <a:rPr lang="en-US" sz="1100" dirty="0" smtClean="0">
                  <a:solidFill>
                    <a:srgbClr val="6C6F70"/>
                  </a:solidFill>
                  <a:latin typeface="+mn-lt"/>
                </a:rPr>
                <a:t>ago we started helping clients manage their revenue </a:t>
              </a:r>
            </a:p>
          </p:txBody>
        </p:sp>
        <p:sp>
          <p:nvSpPr>
            <p:cNvPr id="12" name="TextBox 11"/>
            <p:cNvSpPr txBox="1"/>
            <p:nvPr/>
          </p:nvSpPr>
          <p:spPr>
            <a:xfrm>
              <a:off x="1932239" y="4903317"/>
              <a:ext cx="1698201" cy="769441"/>
            </a:xfrm>
            <a:prstGeom prst="rect">
              <a:avLst/>
            </a:prstGeom>
            <a:noFill/>
          </p:spPr>
          <p:txBody>
            <a:bodyPr wrap="square" rtlCol="0">
              <a:spAutoFit/>
            </a:bodyPr>
            <a:lstStyle/>
            <a:p>
              <a:r>
                <a:rPr lang="en-US" sz="1100" dirty="0" smtClean="0">
                  <a:solidFill>
                    <a:srgbClr val="6C6F70"/>
                  </a:solidFill>
                  <a:latin typeface="+mn-lt"/>
                </a:rPr>
                <a:t>later we’re still finding the revenue opportunity in every situation</a:t>
              </a:r>
            </a:p>
          </p:txBody>
        </p:sp>
        <p:sp>
          <p:nvSpPr>
            <p:cNvPr id="13" name="TextBox 12"/>
            <p:cNvSpPr txBox="1"/>
            <p:nvPr/>
          </p:nvSpPr>
          <p:spPr>
            <a:xfrm>
              <a:off x="3856142" y="4903317"/>
              <a:ext cx="1698201" cy="769441"/>
            </a:xfrm>
            <a:prstGeom prst="rect">
              <a:avLst/>
            </a:prstGeom>
            <a:noFill/>
          </p:spPr>
          <p:txBody>
            <a:bodyPr wrap="square" rtlCol="0">
              <a:spAutoFit/>
            </a:bodyPr>
            <a:lstStyle/>
            <a:p>
              <a:r>
                <a:rPr lang="en-US" sz="1100" dirty="0" smtClean="0">
                  <a:solidFill>
                    <a:srgbClr val="6C6F70"/>
                  </a:solidFill>
                  <a:latin typeface="+mn-lt"/>
                </a:rPr>
                <a:t>around the world are priced every single day using IDeaS</a:t>
              </a:r>
            </a:p>
          </p:txBody>
        </p:sp>
        <p:sp>
          <p:nvSpPr>
            <p:cNvPr id="14" name="TextBox 13"/>
            <p:cNvSpPr txBox="1"/>
            <p:nvPr/>
          </p:nvSpPr>
          <p:spPr>
            <a:xfrm>
              <a:off x="5796031" y="4903317"/>
              <a:ext cx="1555384" cy="1107996"/>
            </a:xfrm>
            <a:prstGeom prst="rect">
              <a:avLst/>
            </a:prstGeom>
            <a:noFill/>
          </p:spPr>
          <p:txBody>
            <a:bodyPr wrap="square" rtlCol="0">
              <a:spAutoFit/>
            </a:bodyPr>
            <a:lstStyle/>
            <a:p>
              <a:r>
                <a:rPr lang="en-US" sz="1100" dirty="0" smtClean="0">
                  <a:solidFill>
                    <a:srgbClr val="6C6F70"/>
                  </a:solidFill>
                  <a:latin typeface="+mn-lt"/>
                </a:rPr>
                <a:t>on 6 continents have hotels that now run on IDeaS Revenue Management Systems</a:t>
              </a:r>
            </a:p>
          </p:txBody>
        </p:sp>
        <p:sp>
          <p:nvSpPr>
            <p:cNvPr id="15" name="TextBox 14"/>
            <p:cNvSpPr txBox="1"/>
            <p:nvPr/>
          </p:nvSpPr>
          <p:spPr>
            <a:xfrm>
              <a:off x="7566654" y="4903317"/>
              <a:ext cx="1120145" cy="1277273"/>
            </a:xfrm>
            <a:prstGeom prst="rect">
              <a:avLst/>
            </a:prstGeom>
            <a:noFill/>
          </p:spPr>
          <p:txBody>
            <a:bodyPr wrap="square" rtlCol="0">
              <a:spAutoFit/>
            </a:bodyPr>
            <a:lstStyle/>
            <a:p>
              <a:r>
                <a:rPr lang="en-US" sz="1100" dirty="0" smtClean="0">
                  <a:solidFill>
                    <a:srgbClr val="6C6F70"/>
                  </a:solidFill>
                  <a:latin typeface="+mn-lt"/>
                </a:rPr>
                <a:t>More than 95 percent of all our clients are still working with us today.</a:t>
              </a:r>
            </a:p>
          </p:txBody>
        </p:sp>
        <p:cxnSp>
          <p:nvCxnSpPr>
            <p:cNvPr id="16" name="Straight Connector 15"/>
            <p:cNvCxnSpPr/>
            <p:nvPr/>
          </p:nvCxnSpPr>
          <p:spPr>
            <a:xfrm>
              <a:off x="1843203"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793407"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683533"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7506130"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60903" y="4912370"/>
              <a:ext cx="1050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10286" y="4912370"/>
              <a:ext cx="1620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934189" y="4912370"/>
              <a:ext cx="1534104" cy="3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866519" y="4912370"/>
              <a:ext cx="1484896" cy="1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59104" y="4912370"/>
              <a:ext cx="896421"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world_ma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8270" y="818443"/>
            <a:ext cx="4665094" cy="2332649"/>
          </a:xfrm>
          <a:prstGeom prst="rect">
            <a:avLst/>
          </a:prstGeom>
        </p:spPr>
      </p:pic>
      <p:pic>
        <p:nvPicPr>
          <p:cNvPr id="26" name="Picture 25" descr="footer_taglin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pic>
        <p:nvPicPr>
          <p:cNvPr id="27" name="Picture 26" descr="IDEAS A SAS COMPANY.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1389" y="1618172"/>
            <a:ext cx="1840869" cy="658324"/>
          </a:xfrm>
          <a:prstGeom prst="rect">
            <a:avLst/>
          </a:prstGeom>
        </p:spPr>
      </p:pic>
    </p:spTree>
    <p:extLst>
      <p:ext uri="{BB962C8B-B14F-4D97-AF65-F5344CB8AC3E}">
        <p14:creationId xmlns:p14="http://schemas.microsoft.com/office/powerpoint/2010/main" val="27875562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bg>
      <p:bgPr>
        <a:gradFill flip="none" rotWithShape="1">
          <a:gsLst>
            <a:gs pos="100000">
              <a:schemeClr val="bg1"/>
            </a:gs>
            <a:gs pos="0">
              <a:schemeClr val="bg1">
                <a:lumMod val="95000"/>
                <a:alpha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9" name="Picture 8" descr="angled-lines-hal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73450"/>
            <a:ext cx="9144000" cy="3384550"/>
          </a:xfrm>
          <a:prstGeom prst="rect">
            <a:avLst/>
          </a:prstGeom>
        </p:spPr>
      </p:pic>
      <p:pic>
        <p:nvPicPr>
          <p:cNvPr id="4" name="Picture 3"/>
          <p:cNvPicPr>
            <a:picLocks noChangeAspect="1"/>
          </p:cNvPicPr>
          <p:nvPr/>
        </p:nvPicPr>
        <p:blipFill>
          <a:blip r:embed="rId3"/>
          <a:stretch>
            <a:fillRect/>
          </a:stretch>
        </p:blipFill>
        <p:spPr>
          <a:xfrm>
            <a:off x="2576591" y="1415138"/>
            <a:ext cx="4071365" cy="656129"/>
          </a:xfrm>
          <a:prstGeom prst="rect">
            <a:avLst/>
          </a:prstGeom>
        </p:spPr>
      </p:pic>
      <p:sp>
        <p:nvSpPr>
          <p:cNvPr id="5" name="Rectangle 4"/>
          <p:cNvSpPr/>
          <p:nvPr/>
        </p:nvSpPr>
        <p:spPr>
          <a:xfrm>
            <a:off x="3808764" y="6061040"/>
            <a:ext cx="1534394" cy="276999"/>
          </a:xfrm>
          <a:prstGeom prst="rect">
            <a:avLst/>
          </a:prstGeom>
        </p:spPr>
        <p:txBody>
          <a:bodyPr wrap="none">
            <a:spAutoFit/>
          </a:bodyPr>
          <a:lstStyle/>
          <a:p>
            <a:pPr algn="ctr"/>
            <a:r>
              <a:rPr lang="en-US" sz="1200" dirty="0">
                <a:solidFill>
                  <a:schemeClr val="tx1">
                    <a:lumMod val="60000"/>
                    <a:lumOff val="40000"/>
                  </a:schemeClr>
                </a:solidFill>
                <a:latin typeface="Century Gothic"/>
                <a:cs typeface="Century Gothic"/>
              </a:rPr>
              <a:t>WWW.IDEAS.COM</a:t>
            </a:r>
            <a:endParaRPr lang="en-US" sz="1400" dirty="0">
              <a:solidFill>
                <a:schemeClr val="tx1">
                  <a:lumMod val="60000"/>
                  <a:lumOff val="40000"/>
                </a:schemeClr>
              </a:solidFill>
              <a:latin typeface="Century Gothic"/>
              <a:cs typeface="Century Gothic"/>
            </a:endParaRPr>
          </a:p>
        </p:txBody>
      </p:sp>
      <p:cxnSp>
        <p:nvCxnSpPr>
          <p:cNvPr id="6" name="Straight Connector 5"/>
          <p:cNvCxnSpPr/>
          <p:nvPr/>
        </p:nvCxnSpPr>
        <p:spPr>
          <a:xfrm flipH="1">
            <a:off x="2821826" y="5942841"/>
            <a:ext cx="34544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096847" y="5548337"/>
            <a:ext cx="4948027" cy="246221"/>
          </a:xfrm>
          <a:prstGeom prst="rect">
            <a:avLst/>
          </a:prstGeom>
        </p:spPr>
        <p:txBody>
          <a:bodyPr wrap="none">
            <a:spAutoFit/>
          </a:bodyPr>
          <a:lstStyle/>
          <a:p>
            <a:pPr algn="ctr">
              <a:defRPr/>
            </a:pPr>
            <a:r>
              <a:rPr lang="en-US" sz="1000" dirty="0" smtClean="0">
                <a:solidFill>
                  <a:schemeClr val="bg1"/>
                </a:solidFill>
                <a:latin typeface="Century Gothic" pitchFamily="34" charset="0"/>
              </a:rPr>
              <a:t>© Copyright Integrated Decisions And Systems, Inc. (Ideas – A </a:t>
            </a:r>
            <a:r>
              <a:rPr lang="en-US" sz="1000" dirty="0" err="1" smtClean="0">
                <a:solidFill>
                  <a:schemeClr val="bg1"/>
                </a:solidFill>
                <a:latin typeface="Century Gothic" pitchFamily="34" charset="0"/>
              </a:rPr>
              <a:t>Sas</a:t>
            </a:r>
            <a:r>
              <a:rPr lang="en-US" sz="1000" dirty="0" smtClean="0">
                <a:solidFill>
                  <a:schemeClr val="bg1"/>
                </a:solidFill>
                <a:latin typeface="Century Gothic" pitchFamily="34" charset="0"/>
              </a:rPr>
              <a:t> Company)</a:t>
            </a:r>
            <a:endParaRPr lang="en-US" sz="1000" dirty="0">
              <a:solidFill>
                <a:schemeClr val="bg1"/>
              </a:solidFill>
              <a:latin typeface="Century Gothic" pitchFamily="34" charset="0"/>
            </a:endParaRPr>
          </a:p>
        </p:txBody>
      </p:sp>
      <p:pic>
        <p:nvPicPr>
          <p:cNvPr id="8" name="Picture 7"/>
          <p:cNvPicPr>
            <a:picLocks noChangeAspect="1"/>
          </p:cNvPicPr>
          <p:nvPr/>
        </p:nvPicPr>
        <p:blipFill>
          <a:blip r:embed="rId4"/>
          <a:stretch>
            <a:fillRect/>
          </a:stretch>
        </p:blipFill>
        <p:spPr>
          <a:xfrm>
            <a:off x="2832819" y="3994279"/>
            <a:ext cx="3468809" cy="594653"/>
          </a:xfrm>
          <a:prstGeom prst="rect">
            <a:avLst/>
          </a:prstGeom>
        </p:spPr>
      </p:pic>
    </p:spTree>
    <p:extLst>
      <p:ext uri="{BB962C8B-B14F-4D97-AF65-F5344CB8AC3E}">
        <p14:creationId xmlns:p14="http://schemas.microsoft.com/office/powerpoint/2010/main" val="3514344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Slide 1">
    <p:spTree>
      <p:nvGrpSpPr>
        <p:cNvPr id="1" name=""/>
        <p:cNvGrpSpPr/>
        <p:nvPr/>
      </p:nvGrpSpPr>
      <p:grpSpPr>
        <a:xfrm>
          <a:off x="0" y="0"/>
          <a:ext cx="0" cy="0"/>
          <a:chOff x="0" y="0"/>
          <a:chExt cx="0" cy="0"/>
        </a:xfrm>
      </p:grpSpPr>
      <p:pic>
        <p:nvPicPr>
          <p:cNvPr id="2" name="Picture 2" descr="\\psf\Host\Volumes\Artwork\Artwork Docs\Corporate Identity\PowerPoint Template\Chinese\PPT_BrandScreen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7818"/>
            <a:ext cx="9144000" cy="706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63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7188" y="609600"/>
            <a:ext cx="8686800" cy="1143000"/>
          </a:xfrm>
          <a:prstGeom prst="rect">
            <a:avLst/>
          </a:prstGeom>
        </p:spPr>
        <p:txBody>
          <a:bodyPr/>
          <a:lstStyle/>
          <a:p>
            <a:r>
              <a:rPr lang="en-US" smtClean="0"/>
              <a:t>Click to edit Master title style</a:t>
            </a:r>
            <a:endParaRPr lang="en-GB"/>
          </a:p>
        </p:txBody>
      </p:sp>
      <p:sp>
        <p:nvSpPr>
          <p:cNvPr id="3" name="Chart Placeholder 2"/>
          <p:cNvSpPr>
            <a:spLocks noGrp="1"/>
          </p:cNvSpPr>
          <p:nvPr>
            <p:ph type="chart" idx="1"/>
          </p:nvPr>
        </p:nvSpPr>
        <p:spPr>
          <a:xfrm>
            <a:off x="990600" y="2057400"/>
            <a:ext cx="7162800" cy="1201738"/>
          </a:xfrm>
          <a:prstGeom prst="rect">
            <a:avLst/>
          </a:prstGeom>
        </p:spPr>
        <p:txBody>
          <a:bodyPr/>
          <a:lstStyle/>
          <a:p>
            <a:pPr lvl="0"/>
            <a:endParaRPr lang="en-GB" noProof="0" smtClean="0"/>
          </a:p>
        </p:txBody>
      </p:sp>
    </p:spTree>
    <p:extLst>
      <p:ext uri="{BB962C8B-B14F-4D97-AF65-F5344CB8AC3E}">
        <p14:creationId xmlns:p14="http://schemas.microsoft.com/office/powerpoint/2010/main" val="13750731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losing Thank You Slide White">
    <p:spTree>
      <p:nvGrpSpPr>
        <p:cNvPr id="1" name=""/>
        <p:cNvGrpSpPr/>
        <p:nvPr/>
      </p:nvGrpSpPr>
      <p:grpSpPr>
        <a:xfrm>
          <a:off x="0" y="0"/>
          <a:ext cx="0" cy="0"/>
          <a:chOff x="0" y="0"/>
          <a:chExt cx="0" cy="0"/>
        </a:xfrm>
      </p:grpSpPr>
      <p:sp>
        <p:nvSpPr>
          <p:cNvPr id="13" name="Title 1"/>
          <p:cNvSpPr>
            <a:spLocks noGrp="1"/>
          </p:cNvSpPr>
          <p:nvPr>
            <p:ph type="title"/>
          </p:nvPr>
        </p:nvSpPr>
        <p:spPr>
          <a:xfrm>
            <a:off x="457200" y="1212167"/>
            <a:ext cx="8250194" cy="1143000"/>
          </a:xfrm>
          <a:prstGeom prst="rect">
            <a:avLst/>
          </a:prstGeom>
        </p:spPr>
        <p:txBody>
          <a:bodyPr/>
          <a:lstStyle>
            <a:lvl1pPr algn="ctr">
              <a:defRPr sz="4000" baseline="0">
                <a:solidFill>
                  <a:schemeClr val="tx2"/>
                </a:solidFill>
              </a:defRPr>
            </a:lvl1pPr>
          </a:lstStyle>
          <a:p>
            <a:r>
              <a:rPr lang="zh-CN" altLang="en-US" smtClean="0"/>
              <a:t>单击此处编辑母版标题样式</a:t>
            </a:r>
            <a:endParaRPr lang="en-US" dirty="0"/>
          </a:p>
        </p:txBody>
      </p:sp>
      <p:sp>
        <p:nvSpPr>
          <p:cNvPr id="24" name="Text Placeholder 23"/>
          <p:cNvSpPr>
            <a:spLocks noGrp="1"/>
          </p:cNvSpPr>
          <p:nvPr>
            <p:ph type="body" sz="quarter" idx="10"/>
          </p:nvPr>
        </p:nvSpPr>
        <p:spPr>
          <a:xfrm>
            <a:off x="457200" y="2544763"/>
            <a:ext cx="8250238" cy="1104900"/>
          </a:xfrm>
          <a:prstGeom prst="rect">
            <a:avLst/>
          </a:prstGeom>
        </p:spPr>
        <p:txBody>
          <a:bodyPr/>
          <a:lstStyle>
            <a:lvl1pPr algn="ctr">
              <a:buNone/>
              <a:defRPr>
                <a:solidFill>
                  <a:schemeClr val="tx1"/>
                </a:solidFill>
              </a:defRPr>
            </a:lvl1pPr>
            <a:lvl2pPr>
              <a:buNone/>
              <a:defRPr/>
            </a:lvl2pPr>
            <a:lvl3pPr>
              <a:buNone/>
              <a:defRPr/>
            </a:lvl3pPr>
            <a:lvl4pPr>
              <a:buNone/>
              <a:defRPr/>
            </a:lvl4pPr>
            <a:lvl5pPr>
              <a:buNone/>
              <a:defRPr/>
            </a:lvl5pPr>
          </a:lstStyle>
          <a:p>
            <a:pPr lvl="0"/>
            <a:r>
              <a:rPr lang="zh-CN" altLang="en-US" smtClean="0"/>
              <a:t>单击此处编辑母版文本样式</a:t>
            </a:r>
          </a:p>
        </p:txBody>
      </p:sp>
      <p:pic>
        <p:nvPicPr>
          <p:cNvPr id="4098" name="Picture 2" descr="\\psf\Host\Volumes\Artwork\Artwork Docs\Corporate Identity\Logos\IDeaS Logo\RGB\IDeaS-A-SAS-COMPANY+Tag-RGB-CHINE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2545" y="4462208"/>
            <a:ext cx="4005080" cy="105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4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 Col Bullets">
    <p:spTree>
      <p:nvGrpSpPr>
        <p:cNvPr id="1" name=""/>
        <p:cNvGrpSpPr/>
        <p:nvPr/>
      </p:nvGrpSpPr>
      <p:grpSpPr>
        <a:xfrm>
          <a:off x="0" y="0"/>
          <a:ext cx="0" cy="0"/>
          <a:chOff x="0" y="0"/>
          <a:chExt cx="0" cy="0"/>
        </a:xfrm>
      </p:grpSpPr>
      <p:grpSp>
        <p:nvGrpSpPr>
          <p:cNvPr id="5" name="Group 3"/>
          <p:cNvGrpSpPr>
            <a:grpSpLocks noChangeAspect="1"/>
          </p:cNvGrpSpPr>
          <p:nvPr/>
        </p:nvGrpSpPr>
        <p:grpSpPr bwMode="auto">
          <a:xfrm>
            <a:off x="7637463" y="6296025"/>
            <a:ext cx="1049337" cy="234950"/>
            <a:chOff x="4811" y="3966"/>
            <a:chExt cx="661" cy="148"/>
          </a:xfrm>
        </p:grpSpPr>
        <p:sp>
          <p:nvSpPr>
            <p:cNvPr id="6" name="AutoShape 2"/>
            <p:cNvSpPr>
              <a:spLocks noChangeAspect="1" noChangeArrowheads="1" noTextEdit="1"/>
            </p:cNvSpPr>
            <p:nvPr userDrawn="1"/>
          </p:nvSpPr>
          <p:spPr bwMode="auto">
            <a:xfrm>
              <a:off x="4811" y="3966"/>
              <a:ext cx="661" cy="148"/>
            </a:xfrm>
            <a:prstGeom prst="rect">
              <a:avLst/>
            </a:prstGeom>
            <a:noFill/>
            <a:ln>
              <a:noFill/>
            </a:ln>
            <a:extLst/>
          </p:spPr>
          <p:txBody>
            <a:bodyPr/>
            <a:lstStyle/>
            <a:p>
              <a:pPr>
                <a:defRPr/>
              </a:pPr>
              <a:endParaRPr lang="en-US">
                <a:ea typeface="+mn-ea"/>
              </a:endParaRPr>
            </a:p>
          </p:txBody>
        </p:sp>
        <p:sp>
          <p:nvSpPr>
            <p:cNvPr id="7" name="Freeform 4"/>
            <p:cNvSpPr>
              <a:spLocks/>
            </p:cNvSpPr>
            <p:nvPr userDrawn="1"/>
          </p:nvSpPr>
          <p:spPr bwMode="auto">
            <a:xfrm>
              <a:off x="5331" y="3966"/>
              <a:ext cx="99" cy="148"/>
            </a:xfrm>
            <a:custGeom>
              <a:avLst/>
              <a:gdLst>
                <a:gd name="T0" fmla="*/ 6 w 397"/>
                <a:gd name="T1" fmla="*/ 7 h 592"/>
                <a:gd name="T2" fmla="*/ 6 w 397"/>
                <a:gd name="T3" fmla="*/ 8 h 592"/>
                <a:gd name="T4" fmla="*/ 5 w 397"/>
                <a:gd name="T5" fmla="*/ 8 h 592"/>
                <a:gd name="T6" fmla="*/ 5 w 397"/>
                <a:gd name="T7" fmla="*/ 9 h 592"/>
                <a:gd name="T8" fmla="*/ 4 w 397"/>
                <a:gd name="T9" fmla="*/ 9 h 592"/>
                <a:gd name="T10" fmla="*/ 3 w 397"/>
                <a:gd name="T11" fmla="*/ 9 h 592"/>
                <a:gd name="T12" fmla="*/ 2 w 397"/>
                <a:gd name="T13" fmla="*/ 9 h 592"/>
                <a:gd name="T14" fmla="*/ 1 w 397"/>
                <a:gd name="T15" fmla="*/ 9 h 592"/>
                <a:gd name="T16" fmla="*/ 0 w 397"/>
                <a:gd name="T17" fmla="*/ 9 h 592"/>
                <a:gd name="T18" fmla="*/ 0 w 397"/>
                <a:gd name="T19" fmla="*/ 7 h 592"/>
                <a:gd name="T20" fmla="*/ 1 w 397"/>
                <a:gd name="T21" fmla="*/ 8 h 592"/>
                <a:gd name="T22" fmla="*/ 3 w 397"/>
                <a:gd name="T23" fmla="*/ 8 h 592"/>
                <a:gd name="T24" fmla="*/ 3 w 397"/>
                <a:gd name="T25" fmla="*/ 8 h 592"/>
                <a:gd name="T26" fmla="*/ 4 w 397"/>
                <a:gd name="T27" fmla="*/ 8 h 592"/>
                <a:gd name="T28" fmla="*/ 4 w 397"/>
                <a:gd name="T29" fmla="*/ 8 h 592"/>
                <a:gd name="T30" fmla="*/ 4 w 397"/>
                <a:gd name="T31" fmla="*/ 7 h 592"/>
                <a:gd name="T32" fmla="*/ 4 w 397"/>
                <a:gd name="T33" fmla="*/ 7 h 592"/>
                <a:gd name="T34" fmla="*/ 4 w 397"/>
                <a:gd name="T35" fmla="*/ 7 h 592"/>
                <a:gd name="T36" fmla="*/ 4 w 397"/>
                <a:gd name="T37" fmla="*/ 6 h 592"/>
                <a:gd name="T38" fmla="*/ 4 w 397"/>
                <a:gd name="T39" fmla="*/ 6 h 592"/>
                <a:gd name="T40" fmla="*/ 3 w 397"/>
                <a:gd name="T41" fmla="*/ 6 h 592"/>
                <a:gd name="T42" fmla="*/ 3 w 397"/>
                <a:gd name="T43" fmla="*/ 5 h 592"/>
                <a:gd name="T44" fmla="*/ 2 w 397"/>
                <a:gd name="T45" fmla="*/ 5 h 592"/>
                <a:gd name="T46" fmla="*/ 1 w 397"/>
                <a:gd name="T47" fmla="*/ 5 h 592"/>
                <a:gd name="T48" fmla="*/ 0 w 397"/>
                <a:gd name="T49" fmla="*/ 4 h 592"/>
                <a:gd name="T50" fmla="*/ 0 w 397"/>
                <a:gd name="T51" fmla="*/ 4 h 592"/>
                <a:gd name="T52" fmla="*/ 0 w 397"/>
                <a:gd name="T53" fmla="*/ 3 h 592"/>
                <a:gd name="T54" fmla="*/ 0 w 397"/>
                <a:gd name="T55" fmla="*/ 3 h 592"/>
                <a:gd name="T56" fmla="*/ 0 w 397"/>
                <a:gd name="T57" fmla="*/ 2 h 592"/>
                <a:gd name="T58" fmla="*/ 0 w 397"/>
                <a:gd name="T59" fmla="*/ 1 h 592"/>
                <a:gd name="T60" fmla="*/ 1 w 397"/>
                <a:gd name="T61" fmla="*/ 1 h 592"/>
                <a:gd name="T62" fmla="*/ 2 w 397"/>
                <a:gd name="T63" fmla="*/ 0 h 592"/>
                <a:gd name="T64" fmla="*/ 3 w 397"/>
                <a:gd name="T65" fmla="*/ 0 h 592"/>
                <a:gd name="T66" fmla="*/ 4 w 397"/>
                <a:gd name="T67" fmla="*/ 0 h 592"/>
                <a:gd name="T68" fmla="*/ 5 w 397"/>
                <a:gd name="T69" fmla="*/ 0 h 592"/>
                <a:gd name="T70" fmla="*/ 5 w 397"/>
                <a:gd name="T71" fmla="*/ 2 h 592"/>
                <a:gd name="T72" fmla="*/ 5 w 397"/>
                <a:gd name="T73" fmla="*/ 2 h 592"/>
                <a:gd name="T74" fmla="*/ 4 w 397"/>
                <a:gd name="T75" fmla="*/ 2 h 592"/>
                <a:gd name="T76" fmla="*/ 3 w 397"/>
                <a:gd name="T77" fmla="*/ 1 h 592"/>
                <a:gd name="T78" fmla="*/ 2 w 397"/>
                <a:gd name="T79" fmla="*/ 2 h 592"/>
                <a:gd name="T80" fmla="*/ 2 w 397"/>
                <a:gd name="T81" fmla="*/ 2 h 592"/>
                <a:gd name="T82" fmla="*/ 2 w 397"/>
                <a:gd name="T83" fmla="*/ 2 h 592"/>
                <a:gd name="T84" fmla="*/ 2 w 397"/>
                <a:gd name="T85" fmla="*/ 2 h 592"/>
                <a:gd name="T86" fmla="*/ 2 w 397"/>
                <a:gd name="T87" fmla="*/ 3 h 592"/>
                <a:gd name="T88" fmla="*/ 2 w 397"/>
                <a:gd name="T89" fmla="*/ 3 h 592"/>
                <a:gd name="T90" fmla="*/ 2 w 397"/>
                <a:gd name="T91" fmla="*/ 3 h 592"/>
                <a:gd name="T92" fmla="*/ 3 w 397"/>
                <a:gd name="T93" fmla="*/ 4 h 592"/>
                <a:gd name="T94" fmla="*/ 3 w 397"/>
                <a:gd name="T95" fmla="*/ 4 h 592"/>
                <a:gd name="T96" fmla="*/ 4 w 397"/>
                <a:gd name="T97" fmla="*/ 4 h 592"/>
                <a:gd name="T98" fmla="*/ 5 w 397"/>
                <a:gd name="T99" fmla="*/ 5 h 592"/>
                <a:gd name="T100" fmla="*/ 6 w 397"/>
                <a:gd name="T101" fmla="*/ 5 h 592"/>
                <a:gd name="T102" fmla="*/ 6 w 397"/>
                <a:gd name="T103" fmla="*/ 6 h 592"/>
                <a:gd name="T104" fmla="*/ 6 w 397"/>
                <a:gd name="T105" fmla="*/ 7 h 5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7" h="592">
                  <a:moveTo>
                    <a:pt x="397" y="411"/>
                  </a:moveTo>
                  <a:lnTo>
                    <a:pt x="397" y="411"/>
                  </a:lnTo>
                  <a:lnTo>
                    <a:pt x="396" y="431"/>
                  </a:lnTo>
                  <a:lnTo>
                    <a:pt x="393" y="450"/>
                  </a:lnTo>
                  <a:lnTo>
                    <a:pt x="389" y="469"/>
                  </a:lnTo>
                  <a:lnTo>
                    <a:pt x="382" y="486"/>
                  </a:lnTo>
                  <a:lnTo>
                    <a:pt x="376" y="502"/>
                  </a:lnTo>
                  <a:lnTo>
                    <a:pt x="366" y="516"/>
                  </a:lnTo>
                  <a:lnTo>
                    <a:pt x="354" y="530"/>
                  </a:lnTo>
                  <a:lnTo>
                    <a:pt x="343" y="543"/>
                  </a:lnTo>
                  <a:lnTo>
                    <a:pt x="328" y="554"/>
                  </a:lnTo>
                  <a:lnTo>
                    <a:pt x="312" y="564"/>
                  </a:lnTo>
                  <a:lnTo>
                    <a:pt x="295" y="572"/>
                  </a:lnTo>
                  <a:lnTo>
                    <a:pt x="276" y="579"/>
                  </a:lnTo>
                  <a:lnTo>
                    <a:pt x="256" y="585"/>
                  </a:lnTo>
                  <a:lnTo>
                    <a:pt x="235" y="589"/>
                  </a:lnTo>
                  <a:lnTo>
                    <a:pt x="211" y="592"/>
                  </a:lnTo>
                  <a:lnTo>
                    <a:pt x="187" y="592"/>
                  </a:lnTo>
                  <a:lnTo>
                    <a:pt x="157" y="591"/>
                  </a:lnTo>
                  <a:lnTo>
                    <a:pt x="128" y="587"/>
                  </a:lnTo>
                  <a:lnTo>
                    <a:pt x="100" y="581"/>
                  </a:lnTo>
                  <a:lnTo>
                    <a:pt x="75" y="575"/>
                  </a:lnTo>
                  <a:lnTo>
                    <a:pt x="52" y="567"/>
                  </a:lnTo>
                  <a:lnTo>
                    <a:pt x="32" y="559"/>
                  </a:lnTo>
                  <a:lnTo>
                    <a:pt x="15" y="551"/>
                  </a:lnTo>
                  <a:lnTo>
                    <a:pt x="0" y="544"/>
                  </a:lnTo>
                  <a:lnTo>
                    <a:pt x="0" y="442"/>
                  </a:lnTo>
                  <a:lnTo>
                    <a:pt x="34" y="462"/>
                  </a:lnTo>
                  <a:lnTo>
                    <a:pt x="55" y="473"/>
                  </a:lnTo>
                  <a:lnTo>
                    <a:pt x="77" y="482"/>
                  </a:lnTo>
                  <a:lnTo>
                    <a:pt x="103" y="491"/>
                  </a:lnTo>
                  <a:lnTo>
                    <a:pt x="130" y="499"/>
                  </a:lnTo>
                  <a:lnTo>
                    <a:pt x="158" y="503"/>
                  </a:lnTo>
                  <a:lnTo>
                    <a:pt x="174" y="504"/>
                  </a:lnTo>
                  <a:lnTo>
                    <a:pt x="189" y="506"/>
                  </a:lnTo>
                  <a:lnTo>
                    <a:pt x="213" y="504"/>
                  </a:lnTo>
                  <a:lnTo>
                    <a:pt x="233" y="500"/>
                  </a:lnTo>
                  <a:lnTo>
                    <a:pt x="242" y="498"/>
                  </a:lnTo>
                  <a:lnTo>
                    <a:pt x="251" y="494"/>
                  </a:lnTo>
                  <a:lnTo>
                    <a:pt x="258" y="490"/>
                  </a:lnTo>
                  <a:lnTo>
                    <a:pt x="266" y="486"/>
                  </a:lnTo>
                  <a:lnTo>
                    <a:pt x="272" y="481"/>
                  </a:lnTo>
                  <a:lnTo>
                    <a:pt x="278" y="475"/>
                  </a:lnTo>
                  <a:lnTo>
                    <a:pt x="283" y="469"/>
                  </a:lnTo>
                  <a:lnTo>
                    <a:pt x="287" y="461"/>
                  </a:lnTo>
                  <a:lnTo>
                    <a:pt x="290" y="453"/>
                  </a:lnTo>
                  <a:lnTo>
                    <a:pt x="292" y="445"/>
                  </a:lnTo>
                  <a:lnTo>
                    <a:pt x="294" y="435"/>
                  </a:lnTo>
                  <a:lnTo>
                    <a:pt x="294" y="426"/>
                  </a:lnTo>
                  <a:lnTo>
                    <a:pt x="294" y="418"/>
                  </a:lnTo>
                  <a:lnTo>
                    <a:pt x="292" y="411"/>
                  </a:lnTo>
                  <a:lnTo>
                    <a:pt x="291" y="405"/>
                  </a:lnTo>
                  <a:lnTo>
                    <a:pt x="287" y="398"/>
                  </a:lnTo>
                  <a:lnTo>
                    <a:pt x="284" y="392"/>
                  </a:lnTo>
                  <a:lnTo>
                    <a:pt x="279" y="386"/>
                  </a:lnTo>
                  <a:lnTo>
                    <a:pt x="274" y="380"/>
                  </a:lnTo>
                  <a:lnTo>
                    <a:pt x="267" y="374"/>
                  </a:lnTo>
                  <a:lnTo>
                    <a:pt x="251" y="364"/>
                  </a:lnTo>
                  <a:lnTo>
                    <a:pt x="230" y="354"/>
                  </a:lnTo>
                  <a:lnTo>
                    <a:pt x="205" y="345"/>
                  </a:lnTo>
                  <a:lnTo>
                    <a:pt x="173" y="337"/>
                  </a:lnTo>
                  <a:lnTo>
                    <a:pt x="152" y="332"/>
                  </a:lnTo>
                  <a:lnTo>
                    <a:pt x="130" y="325"/>
                  </a:lnTo>
                  <a:lnTo>
                    <a:pt x="112" y="317"/>
                  </a:lnTo>
                  <a:lnTo>
                    <a:pt x="96" y="309"/>
                  </a:lnTo>
                  <a:lnTo>
                    <a:pt x="80" y="300"/>
                  </a:lnTo>
                  <a:lnTo>
                    <a:pt x="67" y="291"/>
                  </a:lnTo>
                  <a:lnTo>
                    <a:pt x="53" y="281"/>
                  </a:lnTo>
                  <a:lnTo>
                    <a:pt x="43" y="271"/>
                  </a:lnTo>
                  <a:lnTo>
                    <a:pt x="34" y="259"/>
                  </a:lnTo>
                  <a:lnTo>
                    <a:pt x="26" y="247"/>
                  </a:lnTo>
                  <a:lnTo>
                    <a:pt x="19" y="235"/>
                  </a:lnTo>
                  <a:lnTo>
                    <a:pt x="14" y="223"/>
                  </a:lnTo>
                  <a:lnTo>
                    <a:pt x="8" y="210"/>
                  </a:lnTo>
                  <a:lnTo>
                    <a:pt x="6" y="196"/>
                  </a:lnTo>
                  <a:lnTo>
                    <a:pt x="4" y="182"/>
                  </a:lnTo>
                  <a:lnTo>
                    <a:pt x="3" y="169"/>
                  </a:lnTo>
                  <a:lnTo>
                    <a:pt x="4" y="151"/>
                  </a:lnTo>
                  <a:lnTo>
                    <a:pt x="7" y="135"/>
                  </a:lnTo>
                  <a:lnTo>
                    <a:pt x="10" y="121"/>
                  </a:lnTo>
                  <a:lnTo>
                    <a:pt x="15" y="105"/>
                  </a:lnTo>
                  <a:lnTo>
                    <a:pt x="22" y="90"/>
                  </a:lnTo>
                  <a:lnTo>
                    <a:pt x="30" y="77"/>
                  </a:lnTo>
                  <a:lnTo>
                    <a:pt x="39" y="64"/>
                  </a:lnTo>
                  <a:lnTo>
                    <a:pt x="50" y="52"/>
                  </a:lnTo>
                  <a:lnTo>
                    <a:pt x="63" y="40"/>
                  </a:lnTo>
                  <a:lnTo>
                    <a:pt x="76" y="31"/>
                  </a:lnTo>
                  <a:lnTo>
                    <a:pt x="93" y="21"/>
                  </a:lnTo>
                  <a:lnTo>
                    <a:pt x="111" y="15"/>
                  </a:lnTo>
                  <a:lnTo>
                    <a:pt x="130" y="8"/>
                  </a:lnTo>
                  <a:lnTo>
                    <a:pt x="152" y="4"/>
                  </a:lnTo>
                  <a:lnTo>
                    <a:pt x="175" y="1"/>
                  </a:lnTo>
                  <a:lnTo>
                    <a:pt x="201" y="0"/>
                  </a:lnTo>
                  <a:lnTo>
                    <a:pt x="225" y="1"/>
                  </a:lnTo>
                  <a:lnTo>
                    <a:pt x="248" y="4"/>
                  </a:lnTo>
                  <a:lnTo>
                    <a:pt x="270" y="9"/>
                  </a:lnTo>
                  <a:lnTo>
                    <a:pt x="291" y="15"/>
                  </a:lnTo>
                  <a:lnTo>
                    <a:pt x="309" y="21"/>
                  </a:lnTo>
                  <a:lnTo>
                    <a:pt x="327" y="28"/>
                  </a:lnTo>
                  <a:lnTo>
                    <a:pt x="354" y="40"/>
                  </a:lnTo>
                  <a:lnTo>
                    <a:pt x="354" y="134"/>
                  </a:lnTo>
                  <a:lnTo>
                    <a:pt x="339" y="125"/>
                  </a:lnTo>
                  <a:lnTo>
                    <a:pt x="321" y="115"/>
                  </a:lnTo>
                  <a:lnTo>
                    <a:pt x="301" y="108"/>
                  </a:lnTo>
                  <a:lnTo>
                    <a:pt x="283" y="100"/>
                  </a:lnTo>
                  <a:lnTo>
                    <a:pt x="262" y="93"/>
                  </a:lnTo>
                  <a:lnTo>
                    <a:pt x="242" y="89"/>
                  </a:lnTo>
                  <a:lnTo>
                    <a:pt x="221" y="85"/>
                  </a:lnTo>
                  <a:lnTo>
                    <a:pt x="201" y="84"/>
                  </a:lnTo>
                  <a:lnTo>
                    <a:pt x="177" y="85"/>
                  </a:lnTo>
                  <a:lnTo>
                    <a:pt x="157" y="89"/>
                  </a:lnTo>
                  <a:lnTo>
                    <a:pt x="149" y="92"/>
                  </a:lnTo>
                  <a:lnTo>
                    <a:pt x="141" y="96"/>
                  </a:lnTo>
                  <a:lnTo>
                    <a:pt x="134" y="100"/>
                  </a:lnTo>
                  <a:lnTo>
                    <a:pt x="128" y="104"/>
                  </a:lnTo>
                  <a:lnTo>
                    <a:pt x="122" y="109"/>
                  </a:lnTo>
                  <a:lnTo>
                    <a:pt x="118" y="114"/>
                  </a:lnTo>
                  <a:lnTo>
                    <a:pt x="114" y="119"/>
                  </a:lnTo>
                  <a:lnTo>
                    <a:pt x="112" y="126"/>
                  </a:lnTo>
                  <a:lnTo>
                    <a:pt x="108" y="139"/>
                  </a:lnTo>
                  <a:lnTo>
                    <a:pt x="107" y="154"/>
                  </a:lnTo>
                  <a:lnTo>
                    <a:pt x="108" y="161"/>
                  </a:lnTo>
                  <a:lnTo>
                    <a:pt x="108" y="169"/>
                  </a:lnTo>
                  <a:lnTo>
                    <a:pt x="111" y="175"/>
                  </a:lnTo>
                  <a:lnTo>
                    <a:pt x="113" y="182"/>
                  </a:lnTo>
                  <a:lnTo>
                    <a:pt x="117" y="187"/>
                  </a:lnTo>
                  <a:lnTo>
                    <a:pt x="121" y="192"/>
                  </a:lnTo>
                  <a:lnTo>
                    <a:pt x="133" y="203"/>
                  </a:lnTo>
                  <a:lnTo>
                    <a:pt x="148" y="211"/>
                  </a:lnTo>
                  <a:lnTo>
                    <a:pt x="165" y="219"/>
                  </a:lnTo>
                  <a:lnTo>
                    <a:pt x="185" y="226"/>
                  </a:lnTo>
                  <a:lnTo>
                    <a:pt x="209" y="232"/>
                  </a:lnTo>
                  <a:lnTo>
                    <a:pt x="233" y="239"/>
                  </a:lnTo>
                  <a:lnTo>
                    <a:pt x="254" y="246"/>
                  </a:lnTo>
                  <a:lnTo>
                    <a:pt x="274" y="254"/>
                  </a:lnTo>
                  <a:lnTo>
                    <a:pt x="294" y="261"/>
                  </a:lnTo>
                  <a:lnTo>
                    <a:pt x="309" y="271"/>
                  </a:lnTo>
                  <a:lnTo>
                    <a:pt x="325" y="280"/>
                  </a:lnTo>
                  <a:lnTo>
                    <a:pt x="339" y="291"/>
                  </a:lnTo>
                  <a:lnTo>
                    <a:pt x="352" y="301"/>
                  </a:lnTo>
                  <a:lnTo>
                    <a:pt x="362" y="313"/>
                  </a:lnTo>
                  <a:lnTo>
                    <a:pt x="372" y="325"/>
                  </a:lnTo>
                  <a:lnTo>
                    <a:pt x="380" y="338"/>
                  </a:lnTo>
                  <a:lnTo>
                    <a:pt x="386" y="352"/>
                  </a:lnTo>
                  <a:lnTo>
                    <a:pt x="390" y="366"/>
                  </a:lnTo>
                  <a:lnTo>
                    <a:pt x="394" y="381"/>
                  </a:lnTo>
                  <a:lnTo>
                    <a:pt x="396" y="396"/>
                  </a:lnTo>
                  <a:lnTo>
                    <a:pt x="397" y="411"/>
                  </a:lnTo>
                  <a:close/>
                </a:path>
              </a:pathLst>
            </a:custGeom>
            <a:solidFill>
              <a:srgbClr val="D0D2D3"/>
            </a:solidFill>
            <a:ln>
              <a:noFill/>
            </a:ln>
            <a:extLst/>
          </p:spPr>
          <p:txBody>
            <a:bodyPr/>
            <a:lstStyle/>
            <a:p>
              <a:pPr>
                <a:defRPr/>
              </a:pPr>
              <a:endParaRPr lang="en-US">
                <a:ea typeface="+mn-ea"/>
              </a:endParaRPr>
            </a:p>
          </p:txBody>
        </p:sp>
        <p:sp>
          <p:nvSpPr>
            <p:cNvPr id="9" name="Freeform 5"/>
            <p:cNvSpPr>
              <a:spLocks noEditPoints="1"/>
            </p:cNvSpPr>
            <p:nvPr userDrawn="1"/>
          </p:nvSpPr>
          <p:spPr bwMode="auto">
            <a:xfrm>
              <a:off x="5152" y="3966"/>
              <a:ext cx="169" cy="148"/>
            </a:xfrm>
            <a:custGeom>
              <a:avLst/>
              <a:gdLst>
                <a:gd name="T0" fmla="*/ 10 w 674"/>
                <a:gd name="T1" fmla="*/ 8 h 592"/>
                <a:gd name="T2" fmla="*/ 11 w 674"/>
                <a:gd name="T3" fmla="*/ 8 h 592"/>
                <a:gd name="T4" fmla="*/ 11 w 674"/>
                <a:gd name="T5" fmla="*/ 9 h 592"/>
                <a:gd name="T6" fmla="*/ 10 w 674"/>
                <a:gd name="T7" fmla="*/ 9 h 592"/>
                <a:gd name="T8" fmla="*/ 10 w 674"/>
                <a:gd name="T9" fmla="*/ 9 h 592"/>
                <a:gd name="T10" fmla="*/ 9 w 674"/>
                <a:gd name="T11" fmla="*/ 9 h 592"/>
                <a:gd name="T12" fmla="*/ 9 w 674"/>
                <a:gd name="T13" fmla="*/ 9 h 592"/>
                <a:gd name="T14" fmla="*/ 8 w 674"/>
                <a:gd name="T15" fmla="*/ 9 h 592"/>
                <a:gd name="T16" fmla="*/ 8 w 674"/>
                <a:gd name="T17" fmla="*/ 9 h 592"/>
                <a:gd name="T18" fmla="*/ 8 w 674"/>
                <a:gd name="T19" fmla="*/ 8 h 592"/>
                <a:gd name="T20" fmla="*/ 7 w 674"/>
                <a:gd name="T21" fmla="*/ 8 h 592"/>
                <a:gd name="T22" fmla="*/ 7 w 674"/>
                <a:gd name="T23" fmla="*/ 9 h 592"/>
                <a:gd name="T24" fmla="*/ 6 w 674"/>
                <a:gd name="T25" fmla="*/ 9 h 592"/>
                <a:gd name="T26" fmla="*/ 5 w 674"/>
                <a:gd name="T27" fmla="*/ 9 h 592"/>
                <a:gd name="T28" fmla="*/ 4 w 674"/>
                <a:gd name="T29" fmla="*/ 9 h 592"/>
                <a:gd name="T30" fmla="*/ 3 w 674"/>
                <a:gd name="T31" fmla="*/ 9 h 592"/>
                <a:gd name="T32" fmla="*/ 2 w 674"/>
                <a:gd name="T33" fmla="*/ 9 h 592"/>
                <a:gd name="T34" fmla="*/ 1 w 674"/>
                <a:gd name="T35" fmla="*/ 8 h 592"/>
                <a:gd name="T36" fmla="*/ 1 w 674"/>
                <a:gd name="T37" fmla="*/ 7 h 592"/>
                <a:gd name="T38" fmla="*/ 0 w 674"/>
                <a:gd name="T39" fmla="*/ 5 h 592"/>
                <a:gd name="T40" fmla="*/ 0 w 674"/>
                <a:gd name="T41" fmla="*/ 4 h 592"/>
                <a:gd name="T42" fmla="*/ 1 w 674"/>
                <a:gd name="T43" fmla="*/ 3 h 592"/>
                <a:gd name="T44" fmla="*/ 1 w 674"/>
                <a:gd name="T45" fmla="*/ 2 h 592"/>
                <a:gd name="T46" fmla="*/ 2 w 674"/>
                <a:gd name="T47" fmla="*/ 1 h 592"/>
                <a:gd name="T48" fmla="*/ 3 w 674"/>
                <a:gd name="T49" fmla="*/ 0 h 592"/>
                <a:gd name="T50" fmla="*/ 4 w 674"/>
                <a:gd name="T51" fmla="*/ 0 h 592"/>
                <a:gd name="T52" fmla="*/ 5 w 674"/>
                <a:gd name="T53" fmla="*/ 0 h 592"/>
                <a:gd name="T54" fmla="*/ 6 w 674"/>
                <a:gd name="T55" fmla="*/ 0 h 592"/>
                <a:gd name="T56" fmla="*/ 7 w 674"/>
                <a:gd name="T57" fmla="*/ 1 h 592"/>
                <a:gd name="T58" fmla="*/ 7 w 674"/>
                <a:gd name="T59" fmla="*/ 1 h 592"/>
                <a:gd name="T60" fmla="*/ 8 w 674"/>
                <a:gd name="T61" fmla="*/ 0 h 592"/>
                <a:gd name="T62" fmla="*/ 9 w 674"/>
                <a:gd name="T63" fmla="*/ 7 h 592"/>
                <a:gd name="T64" fmla="*/ 10 w 674"/>
                <a:gd name="T65" fmla="*/ 8 h 592"/>
                <a:gd name="T66" fmla="*/ 10 w 674"/>
                <a:gd name="T67" fmla="*/ 8 h 592"/>
                <a:gd name="T68" fmla="*/ 10 w 674"/>
                <a:gd name="T69" fmla="*/ 8 h 592"/>
                <a:gd name="T70" fmla="*/ 8 w 674"/>
                <a:gd name="T71" fmla="*/ 3 h 592"/>
                <a:gd name="T72" fmla="*/ 7 w 674"/>
                <a:gd name="T73" fmla="*/ 3 h 592"/>
                <a:gd name="T74" fmla="*/ 7 w 674"/>
                <a:gd name="T75" fmla="*/ 2 h 592"/>
                <a:gd name="T76" fmla="*/ 6 w 674"/>
                <a:gd name="T77" fmla="*/ 2 h 592"/>
                <a:gd name="T78" fmla="*/ 5 w 674"/>
                <a:gd name="T79" fmla="*/ 2 h 592"/>
                <a:gd name="T80" fmla="*/ 5 w 674"/>
                <a:gd name="T81" fmla="*/ 2 h 592"/>
                <a:gd name="T82" fmla="*/ 4 w 674"/>
                <a:gd name="T83" fmla="*/ 2 h 592"/>
                <a:gd name="T84" fmla="*/ 3 w 674"/>
                <a:gd name="T85" fmla="*/ 2 h 592"/>
                <a:gd name="T86" fmla="*/ 3 w 674"/>
                <a:gd name="T87" fmla="*/ 2 h 592"/>
                <a:gd name="T88" fmla="*/ 2 w 674"/>
                <a:gd name="T89" fmla="*/ 3 h 592"/>
                <a:gd name="T90" fmla="*/ 2 w 674"/>
                <a:gd name="T91" fmla="*/ 4 h 592"/>
                <a:gd name="T92" fmla="*/ 2 w 674"/>
                <a:gd name="T93" fmla="*/ 5 h 592"/>
                <a:gd name="T94" fmla="*/ 2 w 674"/>
                <a:gd name="T95" fmla="*/ 6 h 592"/>
                <a:gd name="T96" fmla="*/ 2 w 674"/>
                <a:gd name="T97" fmla="*/ 7 h 592"/>
                <a:gd name="T98" fmla="*/ 3 w 674"/>
                <a:gd name="T99" fmla="*/ 7 h 592"/>
                <a:gd name="T100" fmla="*/ 4 w 674"/>
                <a:gd name="T101" fmla="*/ 8 h 592"/>
                <a:gd name="T102" fmla="*/ 4 w 674"/>
                <a:gd name="T103" fmla="*/ 8 h 592"/>
                <a:gd name="T104" fmla="*/ 5 w 674"/>
                <a:gd name="T105" fmla="*/ 8 h 592"/>
                <a:gd name="T106" fmla="*/ 6 w 674"/>
                <a:gd name="T107" fmla="*/ 8 h 592"/>
                <a:gd name="T108" fmla="*/ 6 w 674"/>
                <a:gd name="T109" fmla="*/ 8 h 592"/>
                <a:gd name="T110" fmla="*/ 7 w 674"/>
                <a:gd name="T111" fmla="*/ 7 h 592"/>
                <a:gd name="T112" fmla="*/ 7 w 674"/>
                <a:gd name="T113" fmla="*/ 7 h 5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4" h="592">
                  <a:moveTo>
                    <a:pt x="629" y="515"/>
                  </a:moveTo>
                  <a:lnTo>
                    <a:pt x="629" y="515"/>
                  </a:lnTo>
                  <a:lnTo>
                    <a:pt x="641" y="514"/>
                  </a:lnTo>
                  <a:lnTo>
                    <a:pt x="654" y="512"/>
                  </a:lnTo>
                  <a:lnTo>
                    <a:pt x="665" y="508"/>
                  </a:lnTo>
                  <a:lnTo>
                    <a:pt x="674" y="506"/>
                  </a:lnTo>
                  <a:lnTo>
                    <a:pt x="674" y="554"/>
                  </a:lnTo>
                  <a:lnTo>
                    <a:pt x="666" y="560"/>
                  </a:lnTo>
                  <a:lnTo>
                    <a:pt x="657" y="565"/>
                  </a:lnTo>
                  <a:lnTo>
                    <a:pt x="648" y="572"/>
                  </a:lnTo>
                  <a:lnTo>
                    <a:pt x="637" y="576"/>
                  </a:lnTo>
                  <a:lnTo>
                    <a:pt x="626" y="580"/>
                  </a:lnTo>
                  <a:lnTo>
                    <a:pt x="614" y="583"/>
                  </a:lnTo>
                  <a:lnTo>
                    <a:pt x="602" y="585"/>
                  </a:lnTo>
                  <a:lnTo>
                    <a:pt x="589" y="585"/>
                  </a:lnTo>
                  <a:lnTo>
                    <a:pt x="577" y="585"/>
                  </a:lnTo>
                  <a:lnTo>
                    <a:pt x="565" y="584"/>
                  </a:lnTo>
                  <a:lnTo>
                    <a:pt x="555" y="583"/>
                  </a:lnTo>
                  <a:lnTo>
                    <a:pt x="545" y="580"/>
                  </a:lnTo>
                  <a:lnTo>
                    <a:pt x="536" y="576"/>
                  </a:lnTo>
                  <a:lnTo>
                    <a:pt x="527" y="572"/>
                  </a:lnTo>
                  <a:lnTo>
                    <a:pt x="520" y="567"/>
                  </a:lnTo>
                  <a:lnTo>
                    <a:pt x="512" y="561"/>
                  </a:lnTo>
                  <a:lnTo>
                    <a:pt x="507" y="555"/>
                  </a:lnTo>
                  <a:lnTo>
                    <a:pt x="500" y="548"/>
                  </a:lnTo>
                  <a:lnTo>
                    <a:pt x="491" y="534"/>
                  </a:lnTo>
                  <a:lnTo>
                    <a:pt x="483" y="516"/>
                  </a:lnTo>
                  <a:lnTo>
                    <a:pt x="478" y="498"/>
                  </a:lnTo>
                  <a:lnTo>
                    <a:pt x="469" y="508"/>
                  </a:lnTo>
                  <a:lnTo>
                    <a:pt x="459" y="519"/>
                  </a:lnTo>
                  <a:lnTo>
                    <a:pt x="449" y="530"/>
                  </a:lnTo>
                  <a:lnTo>
                    <a:pt x="437" y="539"/>
                  </a:lnTo>
                  <a:lnTo>
                    <a:pt x="425" y="547"/>
                  </a:lnTo>
                  <a:lnTo>
                    <a:pt x="413" y="555"/>
                  </a:lnTo>
                  <a:lnTo>
                    <a:pt x="400" y="561"/>
                  </a:lnTo>
                  <a:lnTo>
                    <a:pt x="386" y="568"/>
                  </a:lnTo>
                  <a:lnTo>
                    <a:pt x="373" y="573"/>
                  </a:lnTo>
                  <a:lnTo>
                    <a:pt x="360" y="579"/>
                  </a:lnTo>
                  <a:lnTo>
                    <a:pt x="331" y="587"/>
                  </a:lnTo>
                  <a:lnTo>
                    <a:pt x="301" y="591"/>
                  </a:lnTo>
                  <a:lnTo>
                    <a:pt x="272" y="592"/>
                  </a:lnTo>
                  <a:lnTo>
                    <a:pt x="243" y="591"/>
                  </a:lnTo>
                  <a:lnTo>
                    <a:pt x="217" y="587"/>
                  </a:lnTo>
                  <a:lnTo>
                    <a:pt x="190" y="579"/>
                  </a:lnTo>
                  <a:lnTo>
                    <a:pt x="165" y="569"/>
                  </a:lnTo>
                  <a:lnTo>
                    <a:pt x="141" y="556"/>
                  </a:lnTo>
                  <a:lnTo>
                    <a:pt x="118" y="542"/>
                  </a:lnTo>
                  <a:lnTo>
                    <a:pt x="99" y="524"/>
                  </a:lnTo>
                  <a:lnTo>
                    <a:pt x="79" y="506"/>
                  </a:lnTo>
                  <a:lnTo>
                    <a:pt x="61" y="484"/>
                  </a:lnTo>
                  <a:lnTo>
                    <a:pt x="47" y="462"/>
                  </a:lnTo>
                  <a:lnTo>
                    <a:pt x="34" y="438"/>
                  </a:lnTo>
                  <a:lnTo>
                    <a:pt x="22" y="411"/>
                  </a:lnTo>
                  <a:lnTo>
                    <a:pt x="12" y="385"/>
                  </a:lnTo>
                  <a:lnTo>
                    <a:pt x="6" y="357"/>
                  </a:lnTo>
                  <a:lnTo>
                    <a:pt x="2" y="328"/>
                  </a:lnTo>
                  <a:lnTo>
                    <a:pt x="0" y="297"/>
                  </a:lnTo>
                  <a:lnTo>
                    <a:pt x="2" y="267"/>
                  </a:lnTo>
                  <a:lnTo>
                    <a:pt x="6" y="238"/>
                  </a:lnTo>
                  <a:lnTo>
                    <a:pt x="12" y="210"/>
                  </a:lnTo>
                  <a:lnTo>
                    <a:pt x="22" y="182"/>
                  </a:lnTo>
                  <a:lnTo>
                    <a:pt x="34" y="157"/>
                  </a:lnTo>
                  <a:lnTo>
                    <a:pt x="47" y="131"/>
                  </a:lnTo>
                  <a:lnTo>
                    <a:pt x="61" y="109"/>
                  </a:lnTo>
                  <a:lnTo>
                    <a:pt x="79" y="88"/>
                  </a:lnTo>
                  <a:lnTo>
                    <a:pt x="99" y="69"/>
                  </a:lnTo>
                  <a:lnTo>
                    <a:pt x="118" y="52"/>
                  </a:lnTo>
                  <a:lnTo>
                    <a:pt x="141" y="36"/>
                  </a:lnTo>
                  <a:lnTo>
                    <a:pt x="165" y="24"/>
                  </a:lnTo>
                  <a:lnTo>
                    <a:pt x="190" y="13"/>
                  </a:lnTo>
                  <a:lnTo>
                    <a:pt x="217" y="7"/>
                  </a:lnTo>
                  <a:lnTo>
                    <a:pt x="243" y="1"/>
                  </a:lnTo>
                  <a:lnTo>
                    <a:pt x="272" y="0"/>
                  </a:lnTo>
                  <a:lnTo>
                    <a:pt x="303" y="1"/>
                  </a:lnTo>
                  <a:lnTo>
                    <a:pt x="332" y="5"/>
                  </a:lnTo>
                  <a:lnTo>
                    <a:pt x="360" y="12"/>
                  </a:lnTo>
                  <a:lnTo>
                    <a:pt x="373" y="16"/>
                  </a:lnTo>
                  <a:lnTo>
                    <a:pt x="386" y="21"/>
                  </a:lnTo>
                  <a:lnTo>
                    <a:pt x="400" y="27"/>
                  </a:lnTo>
                  <a:lnTo>
                    <a:pt x="413" y="33"/>
                  </a:lnTo>
                  <a:lnTo>
                    <a:pt x="425" y="41"/>
                  </a:lnTo>
                  <a:lnTo>
                    <a:pt x="437" y="50"/>
                  </a:lnTo>
                  <a:lnTo>
                    <a:pt x="449" y="60"/>
                  </a:lnTo>
                  <a:lnTo>
                    <a:pt x="461" y="70"/>
                  </a:lnTo>
                  <a:lnTo>
                    <a:pt x="472" y="81"/>
                  </a:lnTo>
                  <a:lnTo>
                    <a:pt x="484" y="94"/>
                  </a:lnTo>
                  <a:lnTo>
                    <a:pt x="523" y="7"/>
                  </a:lnTo>
                  <a:lnTo>
                    <a:pt x="592" y="7"/>
                  </a:lnTo>
                  <a:lnTo>
                    <a:pt x="592" y="461"/>
                  </a:lnTo>
                  <a:lnTo>
                    <a:pt x="593" y="474"/>
                  </a:lnTo>
                  <a:lnTo>
                    <a:pt x="594" y="486"/>
                  </a:lnTo>
                  <a:lnTo>
                    <a:pt x="597" y="495"/>
                  </a:lnTo>
                  <a:lnTo>
                    <a:pt x="601" y="503"/>
                  </a:lnTo>
                  <a:lnTo>
                    <a:pt x="606" y="508"/>
                  </a:lnTo>
                  <a:lnTo>
                    <a:pt x="613" y="512"/>
                  </a:lnTo>
                  <a:lnTo>
                    <a:pt x="621" y="514"/>
                  </a:lnTo>
                  <a:lnTo>
                    <a:pt x="629" y="515"/>
                  </a:lnTo>
                  <a:close/>
                  <a:moveTo>
                    <a:pt x="475" y="196"/>
                  </a:moveTo>
                  <a:lnTo>
                    <a:pt x="475" y="196"/>
                  </a:lnTo>
                  <a:lnTo>
                    <a:pt x="469" y="186"/>
                  </a:lnTo>
                  <a:lnTo>
                    <a:pt x="462" y="175"/>
                  </a:lnTo>
                  <a:lnTo>
                    <a:pt x="454" y="165"/>
                  </a:lnTo>
                  <a:lnTo>
                    <a:pt x="445" y="155"/>
                  </a:lnTo>
                  <a:lnTo>
                    <a:pt x="435" y="146"/>
                  </a:lnTo>
                  <a:lnTo>
                    <a:pt x="425" y="137"/>
                  </a:lnTo>
                  <a:lnTo>
                    <a:pt x="414" y="129"/>
                  </a:lnTo>
                  <a:lnTo>
                    <a:pt x="402" y="122"/>
                  </a:lnTo>
                  <a:lnTo>
                    <a:pt x="390" y="114"/>
                  </a:lnTo>
                  <a:lnTo>
                    <a:pt x="378" y="109"/>
                  </a:lnTo>
                  <a:lnTo>
                    <a:pt x="365" y="104"/>
                  </a:lnTo>
                  <a:lnTo>
                    <a:pt x="352" y="100"/>
                  </a:lnTo>
                  <a:lnTo>
                    <a:pt x="337" y="96"/>
                  </a:lnTo>
                  <a:lnTo>
                    <a:pt x="324" y="93"/>
                  </a:lnTo>
                  <a:lnTo>
                    <a:pt x="309" y="92"/>
                  </a:lnTo>
                  <a:lnTo>
                    <a:pt x="295" y="90"/>
                  </a:lnTo>
                  <a:lnTo>
                    <a:pt x="275" y="92"/>
                  </a:lnTo>
                  <a:lnTo>
                    <a:pt x="256" y="94"/>
                  </a:lnTo>
                  <a:lnTo>
                    <a:pt x="239" y="98"/>
                  </a:lnTo>
                  <a:lnTo>
                    <a:pt x="223" y="105"/>
                  </a:lnTo>
                  <a:lnTo>
                    <a:pt x="207" y="113"/>
                  </a:lnTo>
                  <a:lnTo>
                    <a:pt x="193" y="122"/>
                  </a:lnTo>
                  <a:lnTo>
                    <a:pt x="179" y="134"/>
                  </a:lnTo>
                  <a:lnTo>
                    <a:pt x="168" y="146"/>
                  </a:lnTo>
                  <a:lnTo>
                    <a:pt x="157" y="161"/>
                  </a:lnTo>
                  <a:lnTo>
                    <a:pt x="146" y="175"/>
                  </a:lnTo>
                  <a:lnTo>
                    <a:pt x="138" y="192"/>
                  </a:lnTo>
                  <a:lnTo>
                    <a:pt x="132" y="211"/>
                  </a:lnTo>
                  <a:lnTo>
                    <a:pt x="126" y="231"/>
                  </a:lnTo>
                  <a:lnTo>
                    <a:pt x="122" y="252"/>
                  </a:lnTo>
                  <a:lnTo>
                    <a:pt x="120" y="273"/>
                  </a:lnTo>
                  <a:lnTo>
                    <a:pt x="118" y="297"/>
                  </a:lnTo>
                  <a:lnTo>
                    <a:pt x="120" y="320"/>
                  </a:lnTo>
                  <a:lnTo>
                    <a:pt x="122" y="342"/>
                  </a:lnTo>
                  <a:lnTo>
                    <a:pt x="126" y="364"/>
                  </a:lnTo>
                  <a:lnTo>
                    <a:pt x="132" y="382"/>
                  </a:lnTo>
                  <a:lnTo>
                    <a:pt x="138" y="401"/>
                  </a:lnTo>
                  <a:lnTo>
                    <a:pt x="146" y="418"/>
                  </a:lnTo>
                  <a:lnTo>
                    <a:pt x="157" y="433"/>
                  </a:lnTo>
                  <a:lnTo>
                    <a:pt x="168" y="447"/>
                  </a:lnTo>
                  <a:lnTo>
                    <a:pt x="179" y="459"/>
                  </a:lnTo>
                  <a:lnTo>
                    <a:pt x="193" y="471"/>
                  </a:lnTo>
                  <a:lnTo>
                    <a:pt x="207" y="481"/>
                  </a:lnTo>
                  <a:lnTo>
                    <a:pt x="223" y="488"/>
                  </a:lnTo>
                  <a:lnTo>
                    <a:pt x="239" y="494"/>
                  </a:lnTo>
                  <a:lnTo>
                    <a:pt x="256" y="498"/>
                  </a:lnTo>
                  <a:lnTo>
                    <a:pt x="275" y="502"/>
                  </a:lnTo>
                  <a:lnTo>
                    <a:pt x="295" y="502"/>
                  </a:lnTo>
                  <a:lnTo>
                    <a:pt x="309" y="502"/>
                  </a:lnTo>
                  <a:lnTo>
                    <a:pt x="323" y="500"/>
                  </a:lnTo>
                  <a:lnTo>
                    <a:pt x="337" y="498"/>
                  </a:lnTo>
                  <a:lnTo>
                    <a:pt x="350" y="494"/>
                  </a:lnTo>
                  <a:lnTo>
                    <a:pt x="364" y="490"/>
                  </a:lnTo>
                  <a:lnTo>
                    <a:pt x="376" y="484"/>
                  </a:lnTo>
                  <a:lnTo>
                    <a:pt x="389" y="478"/>
                  </a:lnTo>
                  <a:lnTo>
                    <a:pt x="400" y="471"/>
                  </a:lnTo>
                  <a:lnTo>
                    <a:pt x="411" y="463"/>
                  </a:lnTo>
                  <a:lnTo>
                    <a:pt x="422" y="455"/>
                  </a:lnTo>
                  <a:lnTo>
                    <a:pt x="433" y="446"/>
                  </a:lnTo>
                  <a:lnTo>
                    <a:pt x="442" y="437"/>
                  </a:lnTo>
                  <a:lnTo>
                    <a:pt x="459" y="415"/>
                  </a:lnTo>
                  <a:lnTo>
                    <a:pt x="475" y="394"/>
                  </a:lnTo>
                  <a:lnTo>
                    <a:pt x="475" y="196"/>
                  </a:lnTo>
                  <a:close/>
                </a:path>
              </a:pathLst>
            </a:custGeom>
            <a:solidFill>
              <a:srgbClr val="D0D2D3"/>
            </a:solidFill>
            <a:ln>
              <a:noFill/>
            </a:ln>
            <a:extLst/>
          </p:spPr>
          <p:txBody>
            <a:bodyPr/>
            <a:lstStyle/>
            <a:p>
              <a:pPr>
                <a:defRPr/>
              </a:pPr>
              <a:endParaRPr lang="en-US">
                <a:ea typeface="+mn-ea"/>
              </a:endParaRPr>
            </a:p>
          </p:txBody>
        </p:sp>
        <p:sp>
          <p:nvSpPr>
            <p:cNvPr id="10" name="Freeform 6"/>
            <p:cNvSpPr>
              <a:spLocks noEditPoints="1"/>
            </p:cNvSpPr>
            <p:nvPr userDrawn="1"/>
          </p:nvSpPr>
          <p:spPr bwMode="auto">
            <a:xfrm>
              <a:off x="4874" y="3969"/>
              <a:ext cx="126" cy="144"/>
            </a:xfrm>
            <a:custGeom>
              <a:avLst/>
              <a:gdLst>
                <a:gd name="T0" fmla="*/ 7 w 504"/>
                <a:gd name="T1" fmla="*/ 1 h 578"/>
                <a:gd name="T2" fmla="*/ 7 w 504"/>
                <a:gd name="T3" fmla="*/ 1 h 578"/>
                <a:gd name="T4" fmla="*/ 8 w 504"/>
                <a:gd name="T5" fmla="*/ 2 h 578"/>
                <a:gd name="T6" fmla="*/ 8 w 504"/>
                <a:gd name="T7" fmla="*/ 3 h 578"/>
                <a:gd name="T8" fmla="*/ 8 w 504"/>
                <a:gd name="T9" fmla="*/ 4 h 578"/>
                <a:gd name="T10" fmla="*/ 8 w 504"/>
                <a:gd name="T11" fmla="*/ 4 h 578"/>
                <a:gd name="T12" fmla="*/ 8 w 504"/>
                <a:gd name="T13" fmla="*/ 5 h 578"/>
                <a:gd name="T14" fmla="*/ 8 w 504"/>
                <a:gd name="T15" fmla="*/ 6 h 578"/>
                <a:gd name="T16" fmla="*/ 7 w 504"/>
                <a:gd name="T17" fmla="*/ 7 h 578"/>
                <a:gd name="T18" fmla="*/ 7 w 504"/>
                <a:gd name="T19" fmla="*/ 7 h 578"/>
                <a:gd name="T20" fmla="*/ 7 w 504"/>
                <a:gd name="T21" fmla="*/ 8 h 578"/>
                <a:gd name="T22" fmla="*/ 7 w 504"/>
                <a:gd name="T23" fmla="*/ 8 h 578"/>
                <a:gd name="T24" fmla="*/ 6 w 504"/>
                <a:gd name="T25" fmla="*/ 8 h 578"/>
                <a:gd name="T26" fmla="*/ 6 w 504"/>
                <a:gd name="T27" fmla="*/ 8 h 578"/>
                <a:gd name="T28" fmla="*/ 5 w 504"/>
                <a:gd name="T29" fmla="*/ 9 h 578"/>
                <a:gd name="T30" fmla="*/ 5 w 504"/>
                <a:gd name="T31" fmla="*/ 9 h 578"/>
                <a:gd name="T32" fmla="*/ 4 w 504"/>
                <a:gd name="T33" fmla="*/ 9 h 578"/>
                <a:gd name="T34" fmla="*/ 0 w 504"/>
                <a:gd name="T35" fmla="*/ 9 h 578"/>
                <a:gd name="T36" fmla="*/ 3 w 504"/>
                <a:gd name="T37" fmla="*/ 0 h 578"/>
                <a:gd name="T38" fmla="*/ 4 w 504"/>
                <a:gd name="T39" fmla="*/ 0 h 578"/>
                <a:gd name="T40" fmla="*/ 5 w 504"/>
                <a:gd name="T41" fmla="*/ 0 h 578"/>
                <a:gd name="T42" fmla="*/ 5 w 504"/>
                <a:gd name="T43" fmla="*/ 0 h 578"/>
                <a:gd name="T44" fmla="*/ 6 w 504"/>
                <a:gd name="T45" fmla="*/ 0 h 578"/>
                <a:gd name="T46" fmla="*/ 6 w 504"/>
                <a:gd name="T47" fmla="*/ 1 h 578"/>
                <a:gd name="T48" fmla="*/ 7 w 504"/>
                <a:gd name="T49" fmla="*/ 1 h 578"/>
                <a:gd name="T50" fmla="*/ 7 w 504"/>
                <a:gd name="T51" fmla="*/ 1 h 578"/>
                <a:gd name="T52" fmla="*/ 6 w 504"/>
                <a:gd name="T53" fmla="*/ 4 h 578"/>
                <a:gd name="T54" fmla="*/ 6 w 504"/>
                <a:gd name="T55" fmla="*/ 4 h 578"/>
                <a:gd name="T56" fmla="*/ 6 w 504"/>
                <a:gd name="T57" fmla="*/ 3 h 578"/>
                <a:gd name="T58" fmla="*/ 6 w 504"/>
                <a:gd name="T59" fmla="*/ 3 h 578"/>
                <a:gd name="T60" fmla="*/ 6 w 504"/>
                <a:gd name="T61" fmla="*/ 2 h 578"/>
                <a:gd name="T62" fmla="*/ 6 w 504"/>
                <a:gd name="T63" fmla="*/ 2 h 578"/>
                <a:gd name="T64" fmla="*/ 5 w 504"/>
                <a:gd name="T65" fmla="*/ 2 h 578"/>
                <a:gd name="T66" fmla="*/ 5 w 504"/>
                <a:gd name="T67" fmla="*/ 2 h 578"/>
                <a:gd name="T68" fmla="*/ 4 w 504"/>
                <a:gd name="T69" fmla="*/ 1 h 578"/>
                <a:gd name="T70" fmla="*/ 3 w 504"/>
                <a:gd name="T71" fmla="*/ 1 h 578"/>
                <a:gd name="T72" fmla="*/ 2 w 504"/>
                <a:gd name="T73" fmla="*/ 7 h 578"/>
                <a:gd name="T74" fmla="*/ 3 w 504"/>
                <a:gd name="T75" fmla="*/ 7 h 578"/>
                <a:gd name="T76" fmla="*/ 4 w 504"/>
                <a:gd name="T77" fmla="*/ 7 h 578"/>
                <a:gd name="T78" fmla="*/ 5 w 504"/>
                <a:gd name="T79" fmla="*/ 7 h 578"/>
                <a:gd name="T80" fmla="*/ 5 w 504"/>
                <a:gd name="T81" fmla="*/ 7 h 578"/>
                <a:gd name="T82" fmla="*/ 6 w 504"/>
                <a:gd name="T83" fmla="*/ 6 h 578"/>
                <a:gd name="T84" fmla="*/ 6 w 504"/>
                <a:gd name="T85" fmla="*/ 6 h 578"/>
                <a:gd name="T86" fmla="*/ 6 w 504"/>
                <a:gd name="T87" fmla="*/ 6 h 578"/>
                <a:gd name="T88" fmla="*/ 6 w 504"/>
                <a:gd name="T89" fmla="*/ 5 h 578"/>
                <a:gd name="T90" fmla="*/ 6 w 504"/>
                <a:gd name="T91" fmla="*/ 5 h 578"/>
                <a:gd name="T92" fmla="*/ 6 w 504"/>
                <a:gd name="T93" fmla="*/ 4 h 5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4" h="578">
                  <a:moveTo>
                    <a:pt x="427" y="85"/>
                  </a:moveTo>
                  <a:lnTo>
                    <a:pt x="427" y="85"/>
                  </a:lnTo>
                  <a:lnTo>
                    <a:pt x="438" y="95"/>
                  </a:lnTo>
                  <a:lnTo>
                    <a:pt x="445" y="106"/>
                  </a:lnTo>
                  <a:lnTo>
                    <a:pt x="461" y="128"/>
                  </a:lnTo>
                  <a:lnTo>
                    <a:pt x="475" y="152"/>
                  </a:lnTo>
                  <a:lnTo>
                    <a:pt x="485" y="177"/>
                  </a:lnTo>
                  <a:lnTo>
                    <a:pt x="495" y="204"/>
                  </a:lnTo>
                  <a:lnTo>
                    <a:pt x="500" y="232"/>
                  </a:lnTo>
                  <a:lnTo>
                    <a:pt x="504" y="260"/>
                  </a:lnTo>
                  <a:lnTo>
                    <a:pt x="504" y="289"/>
                  </a:lnTo>
                  <a:lnTo>
                    <a:pt x="504" y="318"/>
                  </a:lnTo>
                  <a:lnTo>
                    <a:pt x="500" y="346"/>
                  </a:lnTo>
                  <a:lnTo>
                    <a:pt x="495" y="374"/>
                  </a:lnTo>
                  <a:lnTo>
                    <a:pt x="485" y="400"/>
                  </a:lnTo>
                  <a:lnTo>
                    <a:pt x="475" y="426"/>
                  </a:lnTo>
                  <a:lnTo>
                    <a:pt x="461" y="450"/>
                  </a:lnTo>
                  <a:lnTo>
                    <a:pt x="445" y="472"/>
                  </a:lnTo>
                  <a:lnTo>
                    <a:pt x="438" y="483"/>
                  </a:lnTo>
                  <a:lnTo>
                    <a:pt x="427" y="493"/>
                  </a:lnTo>
                  <a:lnTo>
                    <a:pt x="418" y="503"/>
                  </a:lnTo>
                  <a:lnTo>
                    <a:pt x="406" y="512"/>
                  </a:lnTo>
                  <a:lnTo>
                    <a:pt x="395" y="520"/>
                  </a:lnTo>
                  <a:lnTo>
                    <a:pt x="382" y="528"/>
                  </a:lnTo>
                  <a:lnTo>
                    <a:pt x="370" y="536"/>
                  </a:lnTo>
                  <a:lnTo>
                    <a:pt x="357" y="543"/>
                  </a:lnTo>
                  <a:lnTo>
                    <a:pt x="342" y="549"/>
                  </a:lnTo>
                  <a:lnTo>
                    <a:pt x="327" y="556"/>
                  </a:lnTo>
                  <a:lnTo>
                    <a:pt x="312" y="560"/>
                  </a:lnTo>
                  <a:lnTo>
                    <a:pt x="296" y="565"/>
                  </a:lnTo>
                  <a:lnTo>
                    <a:pt x="261" y="572"/>
                  </a:lnTo>
                  <a:lnTo>
                    <a:pt x="225" y="576"/>
                  </a:lnTo>
                  <a:lnTo>
                    <a:pt x="186" y="578"/>
                  </a:lnTo>
                  <a:lnTo>
                    <a:pt x="0" y="578"/>
                  </a:lnTo>
                  <a:lnTo>
                    <a:pt x="0" y="0"/>
                  </a:lnTo>
                  <a:lnTo>
                    <a:pt x="186" y="0"/>
                  </a:lnTo>
                  <a:lnTo>
                    <a:pt x="224" y="1"/>
                  </a:lnTo>
                  <a:lnTo>
                    <a:pt x="261" y="6"/>
                  </a:lnTo>
                  <a:lnTo>
                    <a:pt x="296" y="13"/>
                  </a:lnTo>
                  <a:lnTo>
                    <a:pt x="312" y="17"/>
                  </a:lnTo>
                  <a:lnTo>
                    <a:pt x="327" y="22"/>
                  </a:lnTo>
                  <a:lnTo>
                    <a:pt x="342" y="29"/>
                  </a:lnTo>
                  <a:lnTo>
                    <a:pt x="357" y="34"/>
                  </a:lnTo>
                  <a:lnTo>
                    <a:pt x="370" y="42"/>
                  </a:lnTo>
                  <a:lnTo>
                    <a:pt x="382" y="49"/>
                  </a:lnTo>
                  <a:lnTo>
                    <a:pt x="395" y="58"/>
                  </a:lnTo>
                  <a:lnTo>
                    <a:pt x="406" y="66"/>
                  </a:lnTo>
                  <a:lnTo>
                    <a:pt x="418" y="75"/>
                  </a:lnTo>
                  <a:lnTo>
                    <a:pt x="427" y="85"/>
                  </a:lnTo>
                  <a:close/>
                  <a:moveTo>
                    <a:pt x="395" y="289"/>
                  </a:moveTo>
                  <a:lnTo>
                    <a:pt x="395" y="289"/>
                  </a:lnTo>
                  <a:lnTo>
                    <a:pt x="394" y="269"/>
                  </a:lnTo>
                  <a:lnTo>
                    <a:pt x="392" y="250"/>
                  </a:lnTo>
                  <a:lnTo>
                    <a:pt x="390" y="233"/>
                  </a:lnTo>
                  <a:lnTo>
                    <a:pt x="384" y="216"/>
                  </a:lnTo>
                  <a:lnTo>
                    <a:pt x="379" y="199"/>
                  </a:lnTo>
                  <a:lnTo>
                    <a:pt x="371" y="184"/>
                  </a:lnTo>
                  <a:lnTo>
                    <a:pt x="363" y="170"/>
                  </a:lnTo>
                  <a:lnTo>
                    <a:pt x="353" y="156"/>
                  </a:lnTo>
                  <a:lnTo>
                    <a:pt x="339" y="143"/>
                  </a:lnTo>
                  <a:lnTo>
                    <a:pt x="325" y="132"/>
                  </a:lnTo>
                  <a:lnTo>
                    <a:pt x="309" y="123"/>
                  </a:lnTo>
                  <a:lnTo>
                    <a:pt x="289" y="114"/>
                  </a:lnTo>
                  <a:lnTo>
                    <a:pt x="268" y="107"/>
                  </a:lnTo>
                  <a:lnTo>
                    <a:pt x="244" y="103"/>
                  </a:lnTo>
                  <a:lnTo>
                    <a:pt x="216" y="99"/>
                  </a:lnTo>
                  <a:lnTo>
                    <a:pt x="186" y="98"/>
                  </a:lnTo>
                  <a:lnTo>
                    <a:pt x="107" y="98"/>
                  </a:lnTo>
                  <a:lnTo>
                    <a:pt x="107" y="480"/>
                  </a:lnTo>
                  <a:lnTo>
                    <a:pt x="186" y="480"/>
                  </a:lnTo>
                  <a:lnTo>
                    <a:pt x="216" y="479"/>
                  </a:lnTo>
                  <a:lnTo>
                    <a:pt x="244" y="475"/>
                  </a:lnTo>
                  <a:lnTo>
                    <a:pt x="268" y="471"/>
                  </a:lnTo>
                  <a:lnTo>
                    <a:pt x="289" y="463"/>
                  </a:lnTo>
                  <a:lnTo>
                    <a:pt x="309" y="455"/>
                  </a:lnTo>
                  <a:lnTo>
                    <a:pt x="325" y="446"/>
                  </a:lnTo>
                  <a:lnTo>
                    <a:pt x="339" y="434"/>
                  </a:lnTo>
                  <a:lnTo>
                    <a:pt x="353" y="422"/>
                  </a:lnTo>
                  <a:lnTo>
                    <a:pt x="363" y="408"/>
                  </a:lnTo>
                  <a:lnTo>
                    <a:pt x="371" y="394"/>
                  </a:lnTo>
                  <a:lnTo>
                    <a:pt x="379" y="379"/>
                  </a:lnTo>
                  <a:lnTo>
                    <a:pt x="384" y="362"/>
                  </a:lnTo>
                  <a:lnTo>
                    <a:pt x="390" y="345"/>
                  </a:lnTo>
                  <a:lnTo>
                    <a:pt x="392" y="326"/>
                  </a:lnTo>
                  <a:lnTo>
                    <a:pt x="394" y="308"/>
                  </a:lnTo>
                  <a:lnTo>
                    <a:pt x="395" y="289"/>
                  </a:lnTo>
                  <a:close/>
                </a:path>
              </a:pathLst>
            </a:custGeom>
            <a:solidFill>
              <a:srgbClr val="D0D2D3"/>
            </a:solidFill>
            <a:ln>
              <a:noFill/>
            </a:ln>
            <a:extLst/>
          </p:spPr>
          <p:txBody>
            <a:bodyPr/>
            <a:lstStyle/>
            <a:p>
              <a:pPr>
                <a:defRPr/>
              </a:pPr>
              <a:endParaRPr lang="en-US">
                <a:ea typeface="+mn-ea"/>
              </a:endParaRPr>
            </a:p>
          </p:txBody>
        </p:sp>
        <p:sp>
          <p:nvSpPr>
            <p:cNvPr id="11" name="Freeform 7"/>
            <p:cNvSpPr>
              <a:spLocks noEditPoints="1"/>
            </p:cNvSpPr>
            <p:nvPr userDrawn="1"/>
          </p:nvSpPr>
          <p:spPr bwMode="auto">
            <a:xfrm>
              <a:off x="5013" y="3966"/>
              <a:ext cx="130" cy="148"/>
            </a:xfrm>
            <a:custGeom>
              <a:avLst/>
              <a:gdLst>
                <a:gd name="T0" fmla="*/ 8 w 521"/>
                <a:gd name="T1" fmla="*/ 8 h 592"/>
                <a:gd name="T2" fmla="*/ 7 w 521"/>
                <a:gd name="T3" fmla="*/ 9 h 592"/>
                <a:gd name="T4" fmla="*/ 5 w 521"/>
                <a:gd name="T5" fmla="*/ 9 h 592"/>
                <a:gd name="T6" fmla="*/ 4 w 521"/>
                <a:gd name="T7" fmla="*/ 9 h 592"/>
                <a:gd name="T8" fmla="*/ 3 w 521"/>
                <a:gd name="T9" fmla="*/ 9 h 592"/>
                <a:gd name="T10" fmla="*/ 2 w 521"/>
                <a:gd name="T11" fmla="*/ 9 h 592"/>
                <a:gd name="T12" fmla="*/ 1 w 521"/>
                <a:gd name="T13" fmla="*/ 8 h 592"/>
                <a:gd name="T14" fmla="*/ 0 w 521"/>
                <a:gd name="T15" fmla="*/ 7 h 592"/>
                <a:gd name="T16" fmla="*/ 0 w 521"/>
                <a:gd name="T17" fmla="*/ 6 h 592"/>
                <a:gd name="T18" fmla="*/ 0 w 521"/>
                <a:gd name="T19" fmla="*/ 5 h 592"/>
                <a:gd name="T20" fmla="*/ 0 w 521"/>
                <a:gd name="T21" fmla="*/ 3 h 592"/>
                <a:gd name="T22" fmla="*/ 1 w 521"/>
                <a:gd name="T23" fmla="*/ 2 h 592"/>
                <a:gd name="T24" fmla="*/ 1 w 521"/>
                <a:gd name="T25" fmla="*/ 1 h 592"/>
                <a:gd name="T26" fmla="*/ 2 w 521"/>
                <a:gd name="T27" fmla="*/ 0 h 592"/>
                <a:gd name="T28" fmla="*/ 4 w 521"/>
                <a:gd name="T29" fmla="*/ 0 h 592"/>
                <a:gd name="T30" fmla="*/ 5 w 521"/>
                <a:gd name="T31" fmla="*/ 0 h 592"/>
                <a:gd name="T32" fmla="*/ 6 w 521"/>
                <a:gd name="T33" fmla="*/ 0 h 592"/>
                <a:gd name="T34" fmla="*/ 7 w 521"/>
                <a:gd name="T35" fmla="*/ 1 h 592"/>
                <a:gd name="T36" fmla="*/ 7 w 521"/>
                <a:gd name="T37" fmla="*/ 2 h 592"/>
                <a:gd name="T38" fmla="*/ 8 w 521"/>
                <a:gd name="T39" fmla="*/ 3 h 592"/>
                <a:gd name="T40" fmla="*/ 8 w 521"/>
                <a:gd name="T41" fmla="*/ 4 h 592"/>
                <a:gd name="T42" fmla="*/ 8 w 521"/>
                <a:gd name="T43" fmla="*/ 4 h 592"/>
                <a:gd name="T44" fmla="*/ 2 w 521"/>
                <a:gd name="T45" fmla="*/ 5 h 592"/>
                <a:gd name="T46" fmla="*/ 2 w 521"/>
                <a:gd name="T47" fmla="*/ 5 h 592"/>
                <a:gd name="T48" fmla="*/ 2 w 521"/>
                <a:gd name="T49" fmla="*/ 6 h 592"/>
                <a:gd name="T50" fmla="*/ 2 w 521"/>
                <a:gd name="T51" fmla="*/ 7 h 592"/>
                <a:gd name="T52" fmla="*/ 3 w 521"/>
                <a:gd name="T53" fmla="*/ 7 h 592"/>
                <a:gd name="T54" fmla="*/ 4 w 521"/>
                <a:gd name="T55" fmla="*/ 8 h 592"/>
                <a:gd name="T56" fmla="*/ 5 w 521"/>
                <a:gd name="T57" fmla="*/ 8 h 592"/>
                <a:gd name="T58" fmla="*/ 6 w 521"/>
                <a:gd name="T59" fmla="*/ 8 h 592"/>
                <a:gd name="T60" fmla="*/ 7 w 521"/>
                <a:gd name="T61" fmla="*/ 7 h 592"/>
                <a:gd name="T62" fmla="*/ 7 w 521"/>
                <a:gd name="T63" fmla="*/ 7 h 592"/>
                <a:gd name="T64" fmla="*/ 6 w 521"/>
                <a:gd name="T65" fmla="*/ 3 h 592"/>
                <a:gd name="T66" fmla="*/ 6 w 521"/>
                <a:gd name="T67" fmla="*/ 3 h 592"/>
                <a:gd name="T68" fmla="*/ 6 w 521"/>
                <a:gd name="T69" fmla="*/ 3 h 592"/>
                <a:gd name="T70" fmla="*/ 6 w 521"/>
                <a:gd name="T71" fmla="*/ 2 h 592"/>
                <a:gd name="T72" fmla="*/ 6 w 521"/>
                <a:gd name="T73" fmla="*/ 2 h 592"/>
                <a:gd name="T74" fmla="*/ 5 w 521"/>
                <a:gd name="T75" fmla="*/ 2 h 592"/>
                <a:gd name="T76" fmla="*/ 4 w 521"/>
                <a:gd name="T77" fmla="*/ 2 h 592"/>
                <a:gd name="T78" fmla="*/ 4 w 521"/>
                <a:gd name="T79" fmla="*/ 2 h 592"/>
                <a:gd name="T80" fmla="*/ 3 w 521"/>
                <a:gd name="T81" fmla="*/ 2 h 592"/>
                <a:gd name="T82" fmla="*/ 3 w 521"/>
                <a:gd name="T83" fmla="*/ 2 h 592"/>
                <a:gd name="T84" fmla="*/ 2 w 521"/>
                <a:gd name="T85" fmla="*/ 2 h 592"/>
                <a:gd name="T86" fmla="*/ 2 w 521"/>
                <a:gd name="T87" fmla="*/ 3 h 592"/>
                <a:gd name="T88" fmla="*/ 2 w 521"/>
                <a:gd name="T89" fmla="*/ 3 h 5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1" h="592">
                  <a:moveTo>
                    <a:pt x="489" y="439"/>
                  </a:moveTo>
                  <a:lnTo>
                    <a:pt x="521" y="508"/>
                  </a:lnTo>
                  <a:lnTo>
                    <a:pt x="499" y="526"/>
                  </a:lnTo>
                  <a:lnTo>
                    <a:pt x="472" y="542"/>
                  </a:lnTo>
                  <a:lnTo>
                    <a:pt x="446" y="556"/>
                  </a:lnTo>
                  <a:lnTo>
                    <a:pt x="417" y="568"/>
                  </a:lnTo>
                  <a:lnTo>
                    <a:pt x="387" y="579"/>
                  </a:lnTo>
                  <a:lnTo>
                    <a:pt x="356" y="585"/>
                  </a:lnTo>
                  <a:lnTo>
                    <a:pt x="322" y="591"/>
                  </a:lnTo>
                  <a:lnTo>
                    <a:pt x="306" y="592"/>
                  </a:lnTo>
                  <a:lnTo>
                    <a:pt x="289" y="592"/>
                  </a:lnTo>
                  <a:lnTo>
                    <a:pt x="257" y="591"/>
                  </a:lnTo>
                  <a:lnTo>
                    <a:pt x="226" y="587"/>
                  </a:lnTo>
                  <a:lnTo>
                    <a:pt x="196" y="580"/>
                  </a:lnTo>
                  <a:lnTo>
                    <a:pt x="170" y="569"/>
                  </a:lnTo>
                  <a:lnTo>
                    <a:pt x="143" y="557"/>
                  </a:lnTo>
                  <a:lnTo>
                    <a:pt x="120" y="543"/>
                  </a:lnTo>
                  <a:lnTo>
                    <a:pt x="98" y="527"/>
                  </a:lnTo>
                  <a:lnTo>
                    <a:pt x="78" y="508"/>
                  </a:lnTo>
                  <a:lnTo>
                    <a:pt x="60" y="487"/>
                  </a:lnTo>
                  <a:lnTo>
                    <a:pt x="45" y="465"/>
                  </a:lnTo>
                  <a:lnTo>
                    <a:pt x="31" y="441"/>
                  </a:lnTo>
                  <a:lnTo>
                    <a:pt x="20" y="414"/>
                  </a:lnTo>
                  <a:lnTo>
                    <a:pt x="11" y="386"/>
                  </a:lnTo>
                  <a:lnTo>
                    <a:pt x="4" y="357"/>
                  </a:lnTo>
                  <a:lnTo>
                    <a:pt x="2" y="327"/>
                  </a:lnTo>
                  <a:lnTo>
                    <a:pt x="0" y="296"/>
                  </a:lnTo>
                  <a:lnTo>
                    <a:pt x="2" y="263"/>
                  </a:lnTo>
                  <a:lnTo>
                    <a:pt x="5" y="231"/>
                  </a:lnTo>
                  <a:lnTo>
                    <a:pt x="12" y="202"/>
                  </a:lnTo>
                  <a:lnTo>
                    <a:pt x="21" y="174"/>
                  </a:lnTo>
                  <a:lnTo>
                    <a:pt x="33" y="147"/>
                  </a:lnTo>
                  <a:lnTo>
                    <a:pt x="47" y="123"/>
                  </a:lnTo>
                  <a:lnTo>
                    <a:pt x="63" y="101"/>
                  </a:lnTo>
                  <a:lnTo>
                    <a:pt x="80" y="81"/>
                  </a:lnTo>
                  <a:lnTo>
                    <a:pt x="100" y="62"/>
                  </a:lnTo>
                  <a:lnTo>
                    <a:pt x="121" y="46"/>
                  </a:lnTo>
                  <a:lnTo>
                    <a:pt x="143" y="33"/>
                  </a:lnTo>
                  <a:lnTo>
                    <a:pt x="167" y="21"/>
                  </a:lnTo>
                  <a:lnTo>
                    <a:pt x="192" y="12"/>
                  </a:lnTo>
                  <a:lnTo>
                    <a:pt x="219" y="5"/>
                  </a:lnTo>
                  <a:lnTo>
                    <a:pt x="246" y="1"/>
                  </a:lnTo>
                  <a:lnTo>
                    <a:pt x="273" y="0"/>
                  </a:lnTo>
                  <a:lnTo>
                    <a:pt x="300" y="1"/>
                  </a:lnTo>
                  <a:lnTo>
                    <a:pt x="325" y="5"/>
                  </a:lnTo>
                  <a:lnTo>
                    <a:pt x="349" y="11"/>
                  </a:lnTo>
                  <a:lnTo>
                    <a:pt x="373" y="19"/>
                  </a:lnTo>
                  <a:lnTo>
                    <a:pt x="394" y="28"/>
                  </a:lnTo>
                  <a:lnTo>
                    <a:pt x="414" y="40"/>
                  </a:lnTo>
                  <a:lnTo>
                    <a:pt x="432" y="52"/>
                  </a:lnTo>
                  <a:lnTo>
                    <a:pt x="450" y="66"/>
                  </a:lnTo>
                  <a:lnTo>
                    <a:pt x="464" y="82"/>
                  </a:lnTo>
                  <a:lnTo>
                    <a:pt x="479" y="100"/>
                  </a:lnTo>
                  <a:lnTo>
                    <a:pt x="491" y="118"/>
                  </a:lnTo>
                  <a:lnTo>
                    <a:pt x="500" y="137"/>
                  </a:lnTo>
                  <a:lnTo>
                    <a:pt x="508" y="157"/>
                  </a:lnTo>
                  <a:lnTo>
                    <a:pt x="513" y="178"/>
                  </a:lnTo>
                  <a:lnTo>
                    <a:pt x="517" y="199"/>
                  </a:lnTo>
                  <a:lnTo>
                    <a:pt x="519" y="222"/>
                  </a:lnTo>
                  <a:lnTo>
                    <a:pt x="517" y="236"/>
                  </a:lnTo>
                  <a:lnTo>
                    <a:pt x="516" y="251"/>
                  </a:lnTo>
                  <a:lnTo>
                    <a:pt x="513" y="267"/>
                  </a:lnTo>
                  <a:lnTo>
                    <a:pt x="511" y="281"/>
                  </a:lnTo>
                  <a:lnTo>
                    <a:pt x="116" y="281"/>
                  </a:lnTo>
                  <a:lnTo>
                    <a:pt x="114" y="299"/>
                  </a:lnTo>
                  <a:lnTo>
                    <a:pt x="114" y="316"/>
                  </a:lnTo>
                  <a:lnTo>
                    <a:pt x="116" y="334"/>
                  </a:lnTo>
                  <a:lnTo>
                    <a:pt x="118" y="353"/>
                  </a:lnTo>
                  <a:lnTo>
                    <a:pt x="124" y="372"/>
                  </a:lnTo>
                  <a:lnTo>
                    <a:pt x="130" y="389"/>
                  </a:lnTo>
                  <a:lnTo>
                    <a:pt x="138" y="407"/>
                  </a:lnTo>
                  <a:lnTo>
                    <a:pt x="149" y="423"/>
                  </a:lnTo>
                  <a:lnTo>
                    <a:pt x="161" y="439"/>
                  </a:lnTo>
                  <a:lnTo>
                    <a:pt x="175" y="454"/>
                  </a:lnTo>
                  <a:lnTo>
                    <a:pt x="194" y="467"/>
                  </a:lnTo>
                  <a:lnTo>
                    <a:pt x="214" y="479"/>
                  </a:lnTo>
                  <a:lnTo>
                    <a:pt x="236" y="487"/>
                  </a:lnTo>
                  <a:lnTo>
                    <a:pt x="263" y="495"/>
                  </a:lnTo>
                  <a:lnTo>
                    <a:pt x="291" y="499"/>
                  </a:lnTo>
                  <a:lnTo>
                    <a:pt x="324" y="500"/>
                  </a:lnTo>
                  <a:lnTo>
                    <a:pt x="344" y="499"/>
                  </a:lnTo>
                  <a:lnTo>
                    <a:pt x="365" y="496"/>
                  </a:lnTo>
                  <a:lnTo>
                    <a:pt x="387" y="490"/>
                  </a:lnTo>
                  <a:lnTo>
                    <a:pt x="410" y="483"/>
                  </a:lnTo>
                  <a:lnTo>
                    <a:pt x="431" y="474"/>
                  </a:lnTo>
                  <a:lnTo>
                    <a:pt x="452" y="463"/>
                  </a:lnTo>
                  <a:lnTo>
                    <a:pt x="471" y="451"/>
                  </a:lnTo>
                  <a:lnTo>
                    <a:pt x="489" y="439"/>
                  </a:lnTo>
                  <a:close/>
                  <a:moveTo>
                    <a:pt x="125" y="203"/>
                  </a:moveTo>
                  <a:lnTo>
                    <a:pt x="402" y="203"/>
                  </a:lnTo>
                  <a:lnTo>
                    <a:pt x="403" y="199"/>
                  </a:lnTo>
                  <a:lnTo>
                    <a:pt x="403" y="191"/>
                  </a:lnTo>
                  <a:lnTo>
                    <a:pt x="403" y="181"/>
                  </a:lnTo>
                  <a:lnTo>
                    <a:pt x="402" y="171"/>
                  </a:lnTo>
                  <a:lnTo>
                    <a:pt x="399" y="161"/>
                  </a:lnTo>
                  <a:lnTo>
                    <a:pt x="395" y="151"/>
                  </a:lnTo>
                  <a:lnTo>
                    <a:pt x="391" y="143"/>
                  </a:lnTo>
                  <a:lnTo>
                    <a:pt x="386" y="134"/>
                  </a:lnTo>
                  <a:lnTo>
                    <a:pt x="379" y="126"/>
                  </a:lnTo>
                  <a:lnTo>
                    <a:pt x="371" y="118"/>
                  </a:lnTo>
                  <a:lnTo>
                    <a:pt x="364" y="111"/>
                  </a:lnTo>
                  <a:lnTo>
                    <a:pt x="353" y="105"/>
                  </a:lnTo>
                  <a:lnTo>
                    <a:pt x="342" y="100"/>
                  </a:lnTo>
                  <a:lnTo>
                    <a:pt x="332" y="94"/>
                  </a:lnTo>
                  <a:lnTo>
                    <a:pt x="318" y="92"/>
                  </a:lnTo>
                  <a:lnTo>
                    <a:pt x="305" y="88"/>
                  </a:lnTo>
                  <a:lnTo>
                    <a:pt x="291" y="86"/>
                  </a:lnTo>
                  <a:lnTo>
                    <a:pt x="275" y="86"/>
                  </a:lnTo>
                  <a:lnTo>
                    <a:pt x="263" y="86"/>
                  </a:lnTo>
                  <a:lnTo>
                    <a:pt x="249" y="88"/>
                  </a:lnTo>
                  <a:lnTo>
                    <a:pt x="238" y="90"/>
                  </a:lnTo>
                  <a:lnTo>
                    <a:pt x="226" y="93"/>
                  </a:lnTo>
                  <a:lnTo>
                    <a:pt x="215" y="97"/>
                  </a:lnTo>
                  <a:lnTo>
                    <a:pt x="203" y="102"/>
                  </a:lnTo>
                  <a:lnTo>
                    <a:pt x="192" y="109"/>
                  </a:lnTo>
                  <a:lnTo>
                    <a:pt x="183" y="115"/>
                  </a:lnTo>
                  <a:lnTo>
                    <a:pt x="173" y="123"/>
                  </a:lnTo>
                  <a:lnTo>
                    <a:pt x="165" y="131"/>
                  </a:lnTo>
                  <a:lnTo>
                    <a:pt x="155" y="141"/>
                  </a:lnTo>
                  <a:lnTo>
                    <a:pt x="147" y="151"/>
                  </a:lnTo>
                  <a:lnTo>
                    <a:pt x="141" y="163"/>
                  </a:lnTo>
                  <a:lnTo>
                    <a:pt x="135" y="175"/>
                  </a:lnTo>
                  <a:lnTo>
                    <a:pt x="130" y="190"/>
                  </a:lnTo>
                  <a:lnTo>
                    <a:pt x="125" y="203"/>
                  </a:lnTo>
                  <a:close/>
                </a:path>
              </a:pathLst>
            </a:custGeom>
            <a:solidFill>
              <a:srgbClr val="D0D2D3"/>
            </a:solidFill>
            <a:ln>
              <a:noFill/>
            </a:ln>
            <a:extLst/>
          </p:spPr>
          <p:txBody>
            <a:bodyPr/>
            <a:lstStyle/>
            <a:p>
              <a:pPr>
                <a:defRPr/>
              </a:pPr>
              <a:endParaRPr lang="en-US">
                <a:ea typeface="+mn-ea"/>
              </a:endParaRPr>
            </a:p>
          </p:txBody>
        </p:sp>
        <p:sp>
          <p:nvSpPr>
            <p:cNvPr id="12" name="Freeform 8"/>
            <p:cNvSpPr>
              <a:spLocks/>
            </p:cNvSpPr>
            <p:nvPr userDrawn="1"/>
          </p:nvSpPr>
          <p:spPr bwMode="auto">
            <a:xfrm>
              <a:off x="4811" y="3969"/>
              <a:ext cx="36" cy="144"/>
            </a:xfrm>
            <a:custGeom>
              <a:avLst/>
              <a:gdLst>
                <a:gd name="T0" fmla="*/ 2 w 143"/>
                <a:gd name="T1" fmla="*/ 0 h 578"/>
                <a:gd name="T2" fmla="*/ 1 w 143"/>
                <a:gd name="T3" fmla="*/ 0 h 578"/>
                <a:gd name="T4" fmla="*/ 1 w 143"/>
                <a:gd name="T5" fmla="*/ 0 h 578"/>
                <a:gd name="T6" fmla="*/ 0 w 143"/>
                <a:gd name="T7" fmla="*/ 0 h 578"/>
                <a:gd name="T8" fmla="*/ 0 w 143"/>
                <a:gd name="T9" fmla="*/ 1 h 578"/>
                <a:gd name="T10" fmla="*/ 0 w 143"/>
                <a:gd name="T11" fmla="*/ 1 h 578"/>
                <a:gd name="T12" fmla="*/ 0 w 143"/>
                <a:gd name="T13" fmla="*/ 1 h 578"/>
                <a:gd name="T14" fmla="*/ 0 w 143"/>
                <a:gd name="T15" fmla="*/ 1 h 578"/>
                <a:gd name="T16" fmla="*/ 0 w 143"/>
                <a:gd name="T17" fmla="*/ 1 h 578"/>
                <a:gd name="T18" fmla="*/ 1 w 143"/>
                <a:gd name="T19" fmla="*/ 1 h 578"/>
                <a:gd name="T20" fmla="*/ 1 w 143"/>
                <a:gd name="T21" fmla="*/ 1 h 578"/>
                <a:gd name="T22" fmla="*/ 1 w 143"/>
                <a:gd name="T23" fmla="*/ 1 h 578"/>
                <a:gd name="T24" fmla="*/ 1 w 143"/>
                <a:gd name="T25" fmla="*/ 1 h 578"/>
                <a:gd name="T26" fmla="*/ 1 w 143"/>
                <a:gd name="T27" fmla="*/ 1 h 578"/>
                <a:gd name="T28" fmla="*/ 1 w 143"/>
                <a:gd name="T29" fmla="*/ 1 h 578"/>
                <a:gd name="T30" fmla="*/ 1 w 143"/>
                <a:gd name="T31" fmla="*/ 1 h 578"/>
                <a:gd name="T32" fmla="*/ 1 w 143"/>
                <a:gd name="T33" fmla="*/ 7 h 578"/>
                <a:gd name="T34" fmla="*/ 1 w 143"/>
                <a:gd name="T35" fmla="*/ 7 h 578"/>
                <a:gd name="T36" fmla="*/ 1 w 143"/>
                <a:gd name="T37" fmla="*/ 7 h 578"/>
                <a:gd name="T38" fmla="*/ 1 w 143"/>
                <a:gd name="T39" fmla="*/ 7 h 578"/>
                <a:gd name="T40" fmla="*/ 1 w 143"/>
                <a:gd name="T41" fmla="*/ 7 h 578"/>
                <a:gd name="T42" fmla="*/ 1 w 143"/>
                <a:gd name="T43" fmla="*/ 8 h 578"/>
                <a:gd name="T44" fmla="*/ 1 w 143"/>
                <a:gd name="T45" fmla="*/ 8 h 578"/>
                <a:gd name="T46" fmla="*/ 1 w 143"/>
                <a:gd name="T47" fmla="*/ 8 h 578"/>
                <a:gd name="T48" fmla="*/ 0 w 143"/>
                <a:gd name="T49" fmla="*/ 8 h 578"/>
                <a:gd name="T50" fmla="*/ 0 w 143"/>
                <a:gd name="T51" fmla="*/ 8 h 578"/>
                <a:gd name="T52" fmla="*/ 0 w 143"/>
                <a:gd name="T53" fmla="*/ 8 h 578"/>
                <a:gd name="T54" fmla="*/ 0 w 143"/>
                <a:gd name="T55" fmla="*/ 8 h 578"/>
                <a:gd name="T56" fmla="*/ 0 w 143"/>
                <a:gd name="T57" fmla="*/ 9 h 578"/>
                <a:gd name="T58" fmla="*/ 2 w 143"/>
                <a:gd name="T59" fmla="*/ 9 h 578"/>
                <a:gd name="T60" fmla="*/ 2 w 143"/>
                <a:gd name="T61" fmla="*/ 9 h 578"/>
                <a:gd name="T62" fmla="*/ 2 w 143"/>
                <a:gd name="T63" fmla="*/ 9 h 578"/>
                <a:gd name="T64" fmla="*/ 2 w 143"/>
                <a:gd name="T65" fmla="*/ 9 h 578"/>
                <a:gd name="T66" fmla="*/ 2 w 143"/>
                <a:gd name="T67" fmla="*/ 0 h 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578">
                  <a:moveTo>
                    <a:pt x="143" y="0"/>
                  </a:moveTo>
                  <a:lnTo>
                    <a:pt x="36" y="0"/>
                  </a:lnTo>
                  <a:lnTo>
                    <a:pt x="16" y="0"/>
                  </a:lnTo>
                  <a:lnTo>
                    <a:pt x="0" y="45"/>
                  </a:lnTo>
                  <a:lnTo>
                    <a:pt x="5" y="46"/>
                  </a:lnTo>
                  <a:lnTo>
                    <a:pt x="12" y="49"/>
                  </a:lnTo>
                  <a:lnTo>
                    <a:pt x="17" y="54"/>
                  </a:lnTo>
                  <a:lnTo>
                    <a:pt x="24" y="61"/>
                  </a:lnTo>
                  <a:lnTo>
                    <a:pt x="30" y="70"/>
                  </a:lnTo>
                  <a:lnTo>
                    <a:pt x="34" y="83"/>
                  </a:lnTo>
                  <a:lnTo>
                    <a:pt x="36" y="91"/>
                  </a:lnTo>
                  <a:lnTo>
                    <a:pt x="36" y="99"/>
                  </a:lnTo>
                  <a:lnTo>
                    <a:pt x="36" y="100"/>
                  </a:lnTo>
                  <a:lnTo>
                    <a:pt x="36" y="477"/>
                  </a:lnTo>
                  <a:lnTo>
                    <a:pt x="36" y="479"/>
                  </a:lnTo>
                  <a:lnTo>
                    <a:pt x="36" y="487"/>
                  </a:lnTo>
                  <a:lnTo>
                    <a:pt x="34" y="495"/>
                  </a:lnTo>
                  <a:lnTo>
                    <a:pt x="30" y="508"/>
                  </a:lnTo>
                  <a:lnTo>
                    <a:pt x="24" y="517"/>
                  </a:lnTo>
                  <a:lnTo>
                    <a:pt x="17" y="524"/>
                  </a:lnTo>
                  <a:lnTo>
                    <a:pt x="12" y="529"/>
                  </a:lnTo>
                  <a:lnTo>
                    <a:pt x="5" y="532"/>
                  </a:lnTo>
                  <a:lnTo>
                    <a:pt x="0" y="533"/>
                  </a:lnTo>
                  <a:lnTo>
                    <a:pt x="16" y="578"/>
                  </a:lnTo>
                  <a:lnTo>
                    <a:pt x="103" y="578"/>
                  </a:lnTo>
                  <a:lnTo>
                    <a:pt x="143" y="578"/>
                  </a:lnTo>
                  <a:lnTo>
                    <a:pt x="143" y="0"/>
                  </a:lnTo>
                  <a:close/>
                </a:path>
              </a:pathLst>
            </a:custGeom>
            <a:solidFill>
              <a:srgbClr val="D0D2D3"/>
            </a:solidFill>
            <a:ln>
              <a:noFill/>
            </a:ln>
            <a:extLst/>
          </p:spPr>
          <p:txBody>
            <a:bodyPr/>
            <a:lstStyle/>
            <a:p>
              <a:pPr>
                <a:defRPr/>
              </a:pPr>
              <a:endParaRPr lang="en-US">
                <a:ea typeface="+mn-ea"/>
              </a:endParaRPr>
            </a:p>
          </p:txBody>
        </p:sp>
        <p:sp>
          <p:nvSpPr>
            <p:cNvPr id="13" name="Freeform 9"/>
            <p:cNvSpPr>
              <a:spLocks noEditPoints="1"/>
            </p:cNvSpPr>
            <p:nvPr userDrawn="1"/>
          </p:nvSpPr>
          <p:spPr bwMode="auto">
            <a:xfrm>
              <a:off x="5435" y="3973"/>
              <a:ext cx="37" cy="17"/>
            </a:xfrm>
            <a:custGeom>
              <a:avLst/>
              <a:gdLst>
                <a:gd name="T0" fmla="*/ 1 w 147"/>
                <a:gd name="T1" fmla="*/ 0 h 67"/>
                <a:gd name="T2" fmla="*/ 1 w 147"/>
                <a:gd name="T3" fmla="*/ 1 h 67"/>
                <a:gd name="T4" fmla="*/ 1 w 147"/>
                <a:gd name="T5" fmla="*/ 1 h 67"/>
                <a:gd name="T6" fmla="*/ 1 w 147"/>
                <a:gd name="T7" fmla="*/ 0 h 67"/>
                <a:gd name="T8" fmla="*/ 0 w 147"/>
                <a:gd name="T9" fmla="*/ 0 h 67"/>
                <a:gd name="T10" fmla="*/ 0 w 147"/>
                <a:gd name="T11" fmla="*/ 0 h 67"/>
                <a:gd name="T12" fmla="*/ 1 w 147"/>
                <a:gd name="T13" fmla="*/ 0 h 67"/>
                <a:gd name="T14" fmla="*/ 1 w 147"/>
                <a:gd name="T15" fmla="*/ 0 h 67"/>
                <a:gd name="T16" fmla="*/ 1 w 147"/>
                <a:gd name="T17" fmla="*/ 0 h 67"/>
                <a:gd name="T18" fmla="*/ 2 w 147"/>
                <a:gd name="T19" fmla="*/ 1 h 67"/>
                <a:gd name="T20" fmla="*/ 2 w 147"/>
                <a:gd name="T21" fmla="*/ 1 h 67"/>
                <a:gd name="T22" fmla="*/ 2 w 147"/>
                <a:gd name="T23" fmla="*/ 1 h 67"/>
                <a:gd name="T24" fmla="*/ 2 w 147"/>
                <a:gd name="T25" fmla="*/ 0 h 67"/>
                <a:gd name="T26" fmla="*/ 2 w 147"/>
                <a:gd name="T27" fmla="*/ 0 h 67"/>
                <a:gd name="T28" fmla="*/ 2 w 147"/>
                <a:gd name="T29" fmla="*/ 1 h 67"/>
                <a:gd name="T30" fmla="*/ 2 w 147"/>
                <a:gd name="T31" fmla="*/ 1 h 67"/>
                <a:gd name="T32" fmla="*/ 2 w 147"/>
                <a:gd name="T33" fmla="*/ 1 h 67"/>
                <a:gd name="T34" fmla="*/ 2 w 147"/>
                <a:gd name="T35" fmla="*/ 1 h 67"/>
                <a:gd name="T36" fmla="*/ 2 w 147"/>
                <a:gd name="T37" fmla="*/ 1 h 67"/>
                <a:gd name="T38" fmla="*/ 2 w 147"/>
                <a:gd name="T39" fmla="*/ 0 h 67"/>
                <a:gd name="T40" fmla="*/ 2 w 147"/>
                <a:gd name="T41" fmla="*/ 0 h 67"/>
                <a:gd name="T42" fmla="*/ 2 w 147"/>
                <a:gd name="T43" fmla="*/ 1 h 67"/>
                <a:gd name="T44" fmla="*/ 2 w 147"/>
                <a:gd name="T45" fmla="*/ 1 h 67"/>
                <a:gd name="T46" fmla="*/ 1 w 147"/>
                <a:gd name="T47" fmla="*/ 1 h 67"/>
                <a:gd name="T48" fmla="*/ 1 w 147"/>
                <a:gd name="T49" fmla="*/ 0 h 67"/>
                <a:gd name="T50" fmla="*/ 2 w 147"/>
                <a:gd name="T51" fmla="*/ 0 h 67"/>
                <a:gd name="T52" fmla="*/ 2 w 147"/>
                <a:gd name="T53" fmla="*/ 1 h 67"/>
                <a:gd name="T54" fmla="*/ 2 w 147"/>
                <a:gd name="T55" fmla="*/ 0 h 67"/>
                <a:gd name="T56" fmla="*/ 2 w 147"/>
                <a:gd name="T57" fmla="*/ 0 h 67"/>
                <a:gd name="T58" fmla="*/ 2 w 147"/>
                <a:gd name="T59" fmla="*/ 1 h 67"/>
                <a:gd name="T60" fmla="*/ 2 w 147"/>
                <a:gd name="T61" fmla="*/ 1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7" h="67">
                  <a:moveTo>
                    <a:pt x="37" y="11"/>
                  </a:moveTo>
                  <a:lnTo>
                    <a:pt x="37" y="67"/>
                  </a:lnTo>
                  <a:lnTo>
                    <a:pt x="22" y="67"/>
                  </a:lnTo>
                  <a:lnTo>
                    <a:pt x="22" y="11"/>
                  </a:lnTo>
                  <a:lnTo>
                    <a:pt x="0" y="11"/>
                  </a:lnTo>
                  <a:lnTo>
                    <a:pt x="0" y="0"/>
                  </a:lnTo>
                  <a:lnTo>
                    <a:pt x="59" y="0"/>
                  </a:lnTo>
                  <a:lnTo>
                    <a:pt x="59" y="11"/>
                  </a:lnTo>
                  <a:lnTo>
                    <a:pt x="37" y="11"/>
                  </a:lnTo>
                  <a:close/>
                  <a:moveTo>
                    <a:pt x="134" y="67"/>
                  </a:moveTo>
                  <a:lnTo>
                    <a:pt x="134" y="27"/>
                  </a:lnTo>
                  <a:lnTo>
                    <a:pt x="135" y="21"/>
                  </a:lnTo>
                  <a:lnTo>
                    <a:pt x="132" y="27"/>
                  </a:lnTo>
                  <a:lnTo>
                    <a:pt x="115" y="67"/>
                  </a:lnTo>
                  <a:lnTo>
                    <a:pt x="106" y="67"/>
                  </a:lnTo>
                  <a:lnTo>
                    <a:pt x="89" y="27"/>
                  </a:lnTo>
                  <a:lnTo>
                    <a:pt x="86" y="21"/>
                  </a:lnTo>
                  <a:lnTo>
                    <a:pt x="86" y="27"/>
                  </a:lnTo>
                  <a:lnTo>
                    <a:pt x="86" y="67"/>
                  </a:lnTo>
                  <a:lnTo>
                    <a:pt x="74" y="67"/>
                  </a:lnTo>
                  <a:lnTo>
                    <a:pt x="74" y="0"/>
                  </a:lnTo>
                  <a:lnTo>
                    <a:pt x="90" y="0"/>
                  </a:lnTo>
                  <a:lnTo>
                    <a:pt x="111" y="47"/>
                  </a:lnTo>
                  <a:lnTo>
                    <a:pt x="132" y="0"/>
                  </a:lnTo>
                  <a:lnTo>
                    <a:pt x="147" y="0"/>
                  </a:lnTo>
                  <a:lnTo>
                    <a:pt x="147" y="67"/>
                  </a:lnTo>
                  <a:lnTo>
                    <a:pt x="134" y="67"/>
                  </a:lnTo>
                  <a:close/>
                </a:path>
              </a:pathLst>
            </a:custGeom>
            <a:solidFill>
              <a:srgbClr val="D0D2D3"/>
            </a:solidFill>
            <a:ln>
              <a:noFill/>
            </a:ln>
            <a:extLst/>
          </p:spPr>
          <p:txBody>
            <a:bodyPr/>
            <a:lstStyle/>
            <a:p>
              <a:pPr>
                <a:defRPr/>
              </a:pPr>
              <a:endParaRPr lang="en-US">
                <a:ea typeface="+mn-ea"/>
              </a:endParaRPr>
            </a:p>
          </p:txBody>
        </p:sp>
      </p:grpSp>
      <p:sp>
        <p:nvSpPr>
          <p:cNvPr id="2" name="Title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00200"/>
            <a:ext cx="4038600" cy="4334933"/>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Content Placeholder 2"/>
          <p:cNvSpPr>
            <a:spLocks noGrp="1"/>
          </p:cNvSpPr>
          <p:nvPr>
            <p:ph sz="half" idx="12"/>
          </p:nvPr>
        </p:nvSpPr>
        <p:spPr>
          <a:xfrm>
            <a:off x="4759325" y="1600200"/>
            <a:ext cx="3927475" cy="4334933"/>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4" name="Slide Number Placeholder 5"/>
          <p:cNvSpPr>
            <a:spLocks noGrp="1"/>
          </p:cNvSpPr>
          <p:nvPr>
            <p:ph type="sldNum" sz="quarter" idx="13"/>
          </p:nvPr>
        </p:nvSpPr>
        <p:spPr>
          <a:xfrm>
            <a:off x="457200" y="6369050"/>
            <a:ext cx="1966913" cy="195263"/>
          </a:xfrm>
          <a:prstGeom prst="rect">
            <a:avLst/>
          </a:prstGeom>
        </p:spPr>
        <p:txBody>
          <a:bodyPr/>
          <a:lstStyle>
            <a:lvl1pPr>
              <a:defRPr sz="1000" b="0">
                <a:latin typeface="Century Gothic" pitchFamily="34" charset="0"/>
              </a:defRPr>
            </a:lvl1pPr>
          </a:lstStyle>
          <a:p>
            <a:pPr>
              <a:defRPr/>
            </a:pPr>
            <a:fld id="{1338DDE6-382F-45F9-8903-12242CAE3606}" type="slidenum">
              <a:rPr lang="en-US"/>
              <a:pPr>
                <a:defRPr/>
              </a:pPr>
              <a:t>‹#›</a:t>
            </a:fld>
            <a:endParaRPr lang="en-US"/>
          </a:p>
        </p:txBody>
      </p:sp>
      <p:sp>
        <p:nvSpPr>
          <p:cNvPr id="15" name="Footer Placeholder 6"/>
          <p:cNvSpPr>
            <a:spLocks noGrp="1"/>
          </p:cNvSpPr>
          <p:nvPr>
            <p:ph type="ftr" sz="quarter" idx="14"/>
          </p:nvPr>
        </p:nvSpPr>
        <p:spPr>
          <a:xfrm>
            <a:off x="457200" y="6149975"/>
            <a:ext cx="4629150" cy="182563"/>
          </a:xfrm>
          <a:prstGeom prst="rect">
            <a:avLst/>
          </a:prstGeom>
        </p:spPr>
        <p:txBody>
          <a:bodyPr/>
          <a:lstStyle>
            <a:lvl1pPr algn="l">
              <a:defRPr sz="1000" b="1">
                <a:solidFill>
                  <a:schemeClr val="tx1"/>
                </a:solidFill>
                <a:latin typeface="Century Gothic"/>
                <a:ea typeface="ＭＳ Ｐゴシック" charset="-128"/>
                <a:cs typeface="Century Gothic"/>
              </a:defRPr>
            </a:lvl1pPr>
          </a:lstStyle>
          <a:p>
            <a:pPr>
              <a:defRPr/>
            </a:pPr>
            <a:endParaRPr lang="en-US"/>
          </a:p>
        </p:txBody>
      </p:sp>
    </p:spTree>
    <p:extLst>
      <p:ext uri="{BB962C8B-B14F-4D97-AF65-F5344CB8AC3E}">
        <p14:creationId xmlns:p14="http://schemas.microsoft.com/office/powerpoint/2010/main" val="24191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chemeClr val="bg1">
                <a:lumMod val="85000"/>
                <a:alpha val="80000"/>
              </a:schemeClr>
            </a:gs>
            <a:gs pos="100000">
              <a:prstClr val="white"/>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4" name="Straight Connector 3"/>
          <p:cNvCxnSpPr/>
          <p:nvPr/>
        </p:nvCxnSpPr>
        <p:spPr>
          <a:xfrm rot="5400000">
            <a:off x="1797844" y="3601244"/>
            <a:ext cx="2228850" cy="1588"/>
          </a:xfrm>
          <a:prstGeom prst="line">
            <a:avLst/>
          </a:prstGeom>
          <a:ln w="12700" cap="flat" cmpd="sng" algn="ctr">
            <a:solidFill>
              <a:schemeClr val="tx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1797844" y="3601244"/>
            <a:ext cx="2228850" cy="1588"/>
          </a:xfrm>
          <a:prstGeom prst="line">
            <a:avLst/>
          </a:prstGeom>
          <a:ln w="12700" cap="flat" cmpd="sng" algn="ctr">
            <a:solidFill>
              <a:schemeClr val="tx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519488" y="2719916"/>
            <a:ext cx="5053374" cy="1100667"/>
          </a:xfrm>
          <a:prstGeom prst="rect">
            <a:avLst/>
          </a:prstGeom>
        </p:spPr>
        <p:txBody>
          <a:bodyPr>
            <a:noAutofit/>
          </a:bodyPr>
          <a:lstStyle>
            <a:lvl1pPr algn="l">
              <a:defRPr sz="4000">
                <a:solidFill>
                  <a:schemeClr val="tx2"/>
                </a:solidFill>
              </a:defRPr>
            </a:lvl1pPr>
          </a:lstStyle>
          <a:p>
            <a:r>
              <a:rPr lang="zh-CN" altLang="en-US" smtClean="0"/>
              <a:t>单击此处编辑母版标题样式</a:t>
            </a:r>
            <a:endParaRPr lang="en-US" dirty="0"/>
          </a:p>
        </p:txBody>
      </p:sp>
      <p:sp>
        <p:nvSpPr>
          <p:cNvPr id="12" name="Text Placeholder 11"/>
          <p:cNvSpPr>
            <a:spLocks noGrp="1"/>
          </p:cNvSpPr>
          <p:nvPr>
            <p:ph type="body" sz="quarter" idx="10"/>
          </p:nvPr>
        </p:nvSpPr>
        <p:spPr>
          <a:xfrm>
            <a:off x="3519488" y="4028303"/>
            <a:ext cx="5053012" cy="389815"/>
          </a:xfrm>
          <a:prstGeom prst="rect">
            <a:avLst/>
          </a:prstGeom>
        </p:spPr>
        <p:txBody>
          <a:bodyPr anchor="ctr"/>
          <a:lstStyle>
            <a:lvl1pPr>
              <a:buNone/>
              <a:defRPr sz="1800" b="0"/>
            </a:lvl1pPr>
            <a:lvl2pPr>
              <a:buNone/>
              <a:defRPr/>
            </a:lvl2pPr>
            <a:lvl3pPr>
              <a:buNone/>
              <a:defRPr/>
            </a:lvl3pPr>
            <a:lvl4pPr>
              <a:buNone/>
              <a:defRPr/>
            </a:lvl4pPr>
            <a:lvl5pPr>
              <a:buNone/>
              <a:defRPr/>
            </a:lvl5pPr>
          </a:lstStyle>
          <a:p>
            <a:pPr lvl="0"/>
            <a:r>
              <a:rPr lang="zh-CN" altLang="en-US" smtClean="0"/>
              <a:t>单击此处编辑母版文本样式</a:t>
            </a:r>
          </a:p>
        </p:txBody>
      </p:sp>
      <p:pic>
        <p:nvPicPr>
          <p:cNvPr id="1027" name="Picture 3" descr="\\psf\Host\Users\klarso\Desktop\LOGOS FOR POWERPOINT\IDeaS-A-SAS-COMPANY-Stacked-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850" y="3258274"/>
            <a:ext cx="1924050" cy="6875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120186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1">
    <p:bg>
      <p:bgPr>
        <a:gradFill flip="none" rotWithShape="1">
          <a:gsLst>
            <a:gs pos="0">
              <a:schemeClr val="bg1">
                <a:lumMod val="85000"/>
                <a:alpha val="80000"/>
              </a:schemeClr>
            </a:gs>
            <a:gs pos="100000">
              <a:prstClr val="white"/>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8" name="Picture 7" descr="angled-lines-hal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473450"/>
            <a:ext cx="9144000" cy="3384550"/>
          </a:xfrm>
          <a:prstGeom prst="rect">
            <a:avLst/>
          </a:prstGeom>
        </p:spPr>
      </p:pic>
      <p:sp>
        <p:nvSpPr>
          <p:cNvPr id="3" name="Rectangle 2"/>
          <p:cNvSpPr/>
          <p:nvPr userDrawn="1"/>
        </p:nvSpPr>
        <p:spPr>
          <a:xfrm>
            <a:off x="3835888" y="6061040"/>
            <a:ext cx="1534394" cy="276999"/>
          </a:xfrm>
          <a:prstGeom prst="rect">
            <a:avLst/>
          </a:prstGeom>
        </p:spPr>
        <p:txBody>
          <a:bodyPr wrap="none">
            <a:spAutoFit/>
          </a:bodyPr>
          <a:lstStyle/>
          <a:p>
            <a:pPr algn="ctr"/>
            <a:r>
              <a:rPr lang="en-US" sz="1200" dirty="0">
                <a:solidFill>
                  <a:schemeClr val="tx1">
                    <a:lumMod val="60000"/>
                    <a:lumOff val="40000"/>
                  </a:schemeClr>
                </a:solidFill>
                <a:latin typeface="Century Gothic"/>
                <a:cs typeface="Century Gothic"/>
              </a:rPr>
              <a:t>WWW.IDEAS.COM</a:t>
            </a:r>
            <a:endParaRPr lang="en-US" sz="1400" dirty="0">
              <a:solidFill>
                <a:schemeClr val="tx1">
                  <a:lumMod val="60000"/>
                  <a:lumOff val="40000"/>
                </a:schemeClr>
              </a:solidFill>
              <a:latin typeface="Century Gothic"/>
              <a:cs typeface="Century Gothic"/>
            </a:endParaRPr>
          </a:p>
        </p:txBody>
      </p:sp>
      <p:cxnSp>
        <p:nvCxnSpPr>
          <p:cNvPr id="4" name="Straight Connector 3"/>
          <p:cNvCxnSpPr/>
          <p:nvPr userDrawn="1"/>
        </p:nvCxnSpPr>
        <p:spPr>
          <a:xfrm flipH="1">
            <a:off x="2848950" y="5942841"/>
            <a:ext cx="34544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3998051" y="4026341"/>
            <a:ext cx="1250663" cy="276999"/>
          </a:xfrm>
          <a:prstGeom prst="rect">
            <a:avLst/>
          </a:prstGeom>
        </p:spPr>
        <p:txBody>
          <a:bodyPr wrap="none">
            <a:spAutoFit/>
          </a:bodyPr>
          <a:lstStyle/>
          <a:p>
            <a:pPr algn="ctr"/>
            <a:r>
              <a:rPr lang="en-US" sz="1200" dirty="0" smtClean="0">
                <a:solidFill>
                  <a:srgbClr val="FFFFFF"/>
                </a:solidFill>
                <a:latin typeface="Century Gothic"/>
                <a:cs typeface="Century Gothic"/>
              </a:rPr>
              <a:t>PRESENTED BY:</a:t>
            </a:r>
            <a:endParaRPr lang="en-US" sz="1200" dirty="0">
              <a:solidFill>
                <a:srgbClr val="FFFFFF"/>
              </a:solidFill>
              <a:latin typeface="Century Gothic"/>
              <a:cs typeface="Century Gothic"/>
            </a:endParaRPr>
          </a:p>
        </p:txBody>
      </p:sp>
      <p:pic>
        <p:nvPicPr>
          <p:cNvPr id="7" name="Picture 6"/>
          <p:cNvPicPr>
            <a:picLocks noChangeAspect="1"/>
          </p:cNvPicPr>
          <p:nvPr userDrawn="1"/>
        </p:nvPicPr>
        <p:blipFill>
          <a:blip r:embed="rId3"/>
          <a:stretch>
            <a:fillRect/>
          </a:stretch>
        </p:blipFill>
        <p:spPr>
          <a:xfrm>
            <a:off x="2576591" y="1087074"/>
            <a:ext cx="4071365" cy="656129"/>
          </a:xfrm>
          <a:prstGeom prst="rect">
            <a:avLst/>
          </a:prstGeom>
        </p:spPr>
      </p:pic>
      <p:sp>
        <p:nvSpPr>
          <p:cNvPr id="12" name="Content Placeholder 11"/>
          <p:cNvSpPr>
            <a:spLocks noGrp="1"/>
          </p:cNvSpPr>
          <p:nvPr>
            <p:ph sz="quarter" idx="10"/>
          </p:nvPr>
        </p:nvSpPr>
        <p:spPr>
          <a:xfrm>
            <a:off x="2880701" y="4629355"/>
            <a:ext cx="3422650" cy="1313486"/>
          </a:xfrm>
          <a:prstGeom prst="rect">
            <a:avLst/>
          </a:prstGeom>
        </p:spPr>
        <p:txBody>
          <a:bodyPr vert="horz"/>
          <a:lstStyle>
            <a:lvl1pPr marL="0" indent="0" algn="ctr">
              <a:buFontTx/>
              <a:buNone/>
              <a:defRPr sz="1800">
                <a:solidFill>
                  <a:schemeClr val="bg1"/>
                </a:solidFill>
              </a:defRPr>
            </a:lvl1pPr>
            <a:lvl2pPr marL="457200" indent="0" algn="ctr">
              <a:buFontTx/>
              <a:buNone/>
              <a:defRPr sz="1800">
                <a:solidFill>
                  <a:schemeClr val="bg1"/>
                </a:solidFill>
              </a:defRPr>
            </a:lvl2pPr>
            <a:lvl3pPr marL="914400" indent="0" algn="ctr">
              <a:buFontTx/>
              <a:buNone/>
              <a:defRPr sz="1800">
                <a:solidFill>
                  <a:schemeClr val="bg1"/>
                </a:solidFill>
              </a:defRPr>
            </a:lvl3pPr>
            <a:lvl4pPr marL="1371600" indent="0" algn="ctr">
              <a:buFontTx/>
              <a:buNone/>
              <a:defRPr sz="1800">
                <a:solidFill>
                  <a:schemeClr val="bg1"/>
                </a:solidFill>
              </a:defRPr>
            </a:lvl4pPr>
            <a:lvl5pPr marL="1828800" indent="0" algn="ctr">
              <a:buFontTx/>
              <a:buNone/>
              <a:defRPr sz="1800">
                <a:solidFill>
                  <a:schemeClr val="bg1"/>
                </a:solidFill>
              </a:defRPr>
            </a:lvl5pPr>
          </a:lstStyle>
          <a:p>
            <a:pPr lvl="0"/>
            <a:r>
              <a:rPr lang="zh-CN" altLang="en-US" smtClean="0"/>
              <a:t>单击此处编辑母版文本样式</a:t>
            </a:r>
          </a:p>
        </p:txBody>
      </p:sp>
      <p:sp>
        <p:nvSpPr>
          <p:cNvPr id="9" name="Title 22"/>
          <p:cNvSpPr>
            <a:spLocks noGrp="1"/>
          </p:cNvSpPr>
          <p:nvPr>
            <p:ph type="title"/>
          </p:nvPr>
        </p:nvSpPr>
        <p:spPr>
          <a:xfrm>
            <a:off x="0" y="2387601"/>
            <a:ext cx="9144000" cy="1085850"/>
          </a:xfrm>
          <a:prstGeom prst="rect">
            <a:avLst/>
          </a:prstGeom>
        </p:spPr>
        <p:txBody>
          <a:bodyPr vert="horz" anchor="ctr"/>
          <a:lstStyle>
            <a:lvl1pPr algn="ctr">
              <a:defRPr/>
            </a:lvl1pPr>
          </a:lstStyle>
          <a:p>
            <a:r>
              <a:rPr lang="zh-CN" altLang="en-US" smtClean="0"/>
              <a:t>单击此处编辑母版标题样式</a:t>
            </a:r>
            <a:endParaRPr lang="en-US"/>
          </a:p>
        </p:txBody>
      </p:sp>
    </p:spTree>
    <p:extLst>
      <p:ext uri="{BB962C8B-B14F-4D97-AF65-F5344CB8AC3E}">
        <p14:creationId xmlns:p14="http://schemas.microsoft.com/office/powerpoint/2010/main" val="10887664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2">
    <p:bg>
      <p:bgPr>
        <a:gradFill flip="none" rotWithShape="1">
          <a:gsLst>
            <a:gs pos="0">
              <a:schemeClr val="bg1">
                <a:lumMod val="85000"/>
                <a:alpha val="80000"/>
              </a:schemeClr>
            </a:gs>
            <a:gs pos="100000">
              <a:prstClr val="white"/>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2" name="Picture 1" descr="angled-lines-hal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473450"/>
            <a:ext cx="9144000" cy="3384550"/>
          </a:xfrm>
          <a:prstGeom prst="rect">
            <a:avLst/>
          </a:prstGeom>
        </p:spPr>
      </p:pic>
      <p:sp>
        <p:nvSpPr>
          <p:cNvPr id="12" name="Rectangle 11"/>
          <p:cNvSpPr/>
          <p:nvPr userDrawn="1"/>
        </p:nvSpPr>
        <p:spPr>
          <a:xfrm>
            <a:off x="3835888" y="6524165"/>
            <a:ext cx="1534394" cy="276999"/>
          </a:xfrm>
          <a:prstGeom prst="rect">
            <a:avLst/>
          </a:prstGeom>
        </p:spPr>
        <p:txBody>
          <a:bodyPr wrap="none">
            <a:spAutoFit/>
          </a:bodyPr>
          <a:lstStyle/>
          <a:p>
            <a:pPr algn="ctr"/>
            <a:r>
              <a:rPr lang="en-US" sz="1200" dirty="0">
                <a:solidFill>
                  <a:schemeClr val="tx1">
                    <a:lumMod val="60000"/>
                    <a:lumOff val="40000"/>
                  </a:schemeClr>
                </a:solidFill>
                <a:latin typeface="Century Gothic"/>
                <a:cs typeface="Century Gothic"/>
              </a:rPr>
              <a:t>WWW.IDEAS.COM</a:t>
            </a:r>
            <a:endParaRPr lang="en-US" sz="1400" dirty="0">
              <a:solidFill>
                <a:schemeClr val="tx1">
                  <a:lumMod val="60000"/>
                  <a:lumOff val="40000"/>
                </a:schemeClr>
              </a:solidFill>
              <a:latin typeface="Century Gothic"/>
              <a:cs typeface="Century Gothic"/>
            </a:endParaRPr>
          </a:p>
        </p:txBody>
      </p:sp>
      <p:cxnSp>
        <p:nvCxnSpPr>
          <p:cNvPr id="13" name="Straight Connector 12"/>
          <p:cNvCxnSpPr/>
          <p:nvPr userDrawn="1"/>
        </p:nvCxnSpPr>
        <p:spPr>
          <a:xfrm flipH="1">
            <a:off x="2848950" y="6405966"/>
            <a:ext cx="34544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2576591" y="1087074"/>
            <a:ext cx="4071365" cy="656129"/>
          </a:xfrm>
          <a:prstGeom prst="rect">
            <a:avLst/>
          </a:prstGeom>
        </p:spPr>
      </p:pic>
      <p:sp>
        <p:nvSpPr>
          <p:cNvPr id="16" name="Rectangle 15"/>
          <p:cNvSpPr/>
          <p:nvPr userDrawn="1"/>
        </p:nvSpPr>
        <p:spPr>
          <a:xfrm>
            <a:off x="4030915" y="4241085"/>
            <a:ext cx="1184940" cy="276999"/>
          </a:xfrm>
          <a:prstGeom prst="rect">
            <a:avLst/>
          </a:prstGeom>
        </p:spPr>
        <p:txBody>
          <a:bodyPr wrap="none">
            <a:spAutoFit/>
          </a:bodyPr>
          <a:lstStyle/>
          <a:p>
            <a:pPr algn="ctr"/>
            <a:r>
              <a:rPr lang="en-US" sz="1200" dirty="0" smtClean="0">
                <a:solidFill>
                  <a:srgbClr val="FFFFFF"/>
                </a:solidFill>
                <a:latin typeface="Century Gothic"/>
                <a:cs typeface="Century Gothic"/>
              </a:rPr>
              <a:t>PARTICIPANTS</a:t>
            </a:r>
            <a:endParaRPr lang="en-US" sz="1200" dirty="0">
              <a:solidFill>
                <a:srgbClr val="FFFFFF"/>
              </a:solidFill>
              <a:latin typeface="Century Gothic"/>
              <a:cs typeface="Century Gothic"/>
            </a:endParaRPr>
          </a:p>
        </p:txBody>
      </p:sp>
      <p:sp>
        <p:nvSpPr>
          <p:cNvPr id="21" name="Content Placeholder 11"/>
          <p:cNvSpPr>
            <a:spLocks noGrp="1"/>
          </p:cNvSpPr>
          <p:nvPr>
            <p:ph sz="quarter" idx="10"/>
          </p:nvPr>
        </p:nvSpPr>
        <p:spPr>
          <a:xfrm>
            <a:off x="727732" y="4397334"/>
            <a:ext cx="3422650" cy="1778000"/>
          </a:xfrm>
          <a:prstGeom prst="rect">
            <a:avLst/>
          </a:prstGeom>
        </p:spPr>
        <p:txBody>
          <a:bodyPr vert="horz"/>
          <a:lstStyle>
            <a:lvl1pPr marL="0" indent="0" algn="ctr">
              <a:buFontTx/>
              <a:buNone/>
              <a:defRPr sz="1800">
                <a:solidFill>
                  <a:schemeClr val="bg1"/>
                </a:solidFill>
              </a:defRPr>
            </a:lvl1pPr>
            <a:lvl2pPr marL="457200" indent="0" algn="ctr">
              <a:buFontTx/>
              <a:buNone/>
              <a:defRPr sz="1800">
                <a:solidFill>
                  <a:schemeClr val="bg1"/>
                </a:solidFill>
              </a:defRPr>
            </a:lvl2pPr>
            <a:lvl3pPr marL="914400" indent="0" algn="ctr">
              <a:buFontTx/>
              <a:buNone/>
              <a:defRPr sz="1800">
                <a:solidFill>
                  <a:schemeClr val="bg1"/>
                </a:solidFill>
              </a:defRPr>
            </a:lvl3pPr>
            <a:lvl4pPr marL="1371600" indent="0" algn="ctr">
              <a:buFontTx/>
              <a:buNone/>
              <a:defRPr sz="1800">
                <a:solidFill>
                  <a:schemeClr val="bg1"/>
                </a:solidFill>
              </a:defRPr>
            </a:lvl4pPr>
            <a:lvl5pPr marL="1828800" indent="0" algn="ctr">
              <a:buFontTx/>
              <a:buNone/>
              <a:defRPr sz="1800">
                <a:solidFill>
                  <a:schemeClr val="bg1"/>
                </a:solidFill>
              </a:defRPr>
            </a:lvl5pPr>
          </a:lstStyle>
          <a:p>
            <a:pPr lvl="0"/>
            <a:r>
              <a:rPr lang="zh-CN" altLang="en-US" smtClean="0"/>
              <a:t>单击此处编辑母版文本样式</a:t>
            </a:r>
          </a:p>
        </p:txBody>
      </p:sp>
      <p:sp>
        <p:nvSpPr>
          <p:cNvPr id="22" name="Content Placeholder 11"/>
          <p:cNvSpPr>
            <a:spLocks noGrp="1"/>
          </p:cNvSpPr>
          <p:nvPr>
            <p:ph sz="quarter" idx="11"/>
          </p:nvPr>
        </p:nvSpPr>
        <p:spPr>
          <a:xfrm>
            <a:off x="4936631" y="4397334"/>
            <a:ext cx="3422650" cy="1778000"/>
          </a:xfrm>
          <a:prstGeom prst="rect">
            <a:avLst/>
          </a:prstGeom>
        </p:spPr>
        <p:txBody>
          <a:bodyPr vert="horz"/>
          <a:lstStyle>
            <a:lvl1pPr marL="0" indent="0" algn="ctr">
              <a:buFontTx/>
              <a:buNone/>
              <a:defRPr sz="1800">
                <a:solidFill>
                  <a:schemeClr val="bg1"/>
                </a:solidFill>
              </a:defRPr>
            </a:lvl1pPr>
            <a:lvl2pPr marL="457200" indent="0" algn="ctr">
              <a:buFontTx/>
              <a:buNone/>
              <a:defRPr sz="1800">
                <a:solidFill>
                  <a:schemeClr val="bg1"/>
                </a:solidFill>
              </a:defRPr>
            </a:lvl2pPr>
            <a:lvl3pPr marL="914400" indent="0" algn="ctr">
              <a:buFontTx/>
              <a:buNone/>
              <a:defRPr sz="1800">
                <a:solidFill>
                  <a:schemeClr val="bg1"/>
                </a:solidFill>
              </a:defRPr>
            </a:lvl3pPr>
            <a:lvl4pPr marL="1371600" indent="0" algn="ctr">
              <a:buFontTx/>
              <a:buNone/>
              <a:defRPr sz="1800">
                <a:solidFill>
                  <a:schemeClr val="bg1"/>
                </a:solidFill>
              </a:defRPr>
            </a:lvl4pPr>
            <a:lvl5pPr marL="1828800" indent="0" algn="ctr">
              <a:buFontTx/>
              <a:buNone/>
              <a:defRPr sz="1800">
                <a:solidFill>
                  <a:schemeClr val="bg1"/>
                </a:solidFill>
              </a:defRPr>
            </a:lvl5pPr>
          </a:lstStyle>
          <a:p>
            <a:pPr lvl="0"/>
            <a:r>
              <a:rPr lang="zh-CN" altLang="en-US" smtClean="0"/>
              <a:t>单击此处编辑母版文本样式</a:t>
            </a:r>
          </a:p>
        </p:txBody>
      </p:sp>
      <p:sp>
        <p:nvSpPr>
          <p:cNvPr id="23" name="Title 22"/>
          <p:cNvSpPr>
            <a:spLocks noGrp="1"/>
          </p:cNvSpPr>
          <p:nvPr>
            <p:ph type="title"/>
          </p:nvPr>
        </p:nvSpPr>
        <p:spPr>
          <a:xfrm>
            <a:off x="0" y="2387601"/>
            <a:ext cx="9144000" cy="1085850"/>
          </a:xfrm>
          <a:prstGeom prst="rect">
            <a:avLst/>
          </a:prstGeom>
        </p:spPr>
        <p:txBody>
          <a:bodyPr vert="horz" anchor="ctr"/>
          <a:lstStyle>
            <a:lvl1pPr algn="ctr">
              <a:defRPr/>
            </a:lvl1pPr>
          </a:lstStyle>
          <a:p>
            <a:r>
              <a:rPr lang="zh-CN" altLang="en-US" smtClean="0"/>
              <a:t>单击此处编辑母版标题样式</a:t>
            </a:r>
            <a:endParaRPr lang="en-US"/>
          </a:p>
        </p:txBody>
      </p:sp>
    </p:spTree>
    <p:extLst>
      <p:ext uri="{BB962C8B-B14F-4D97-AF65-F5344CB8AC3E}">
        <p14:creationId xmlns:p14="http://schemas.microsoft.com/office/powerpoint/2010/main" val="35489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1">
    <p:bg>
      <p:bgPr>
        <a:gradFill flip="none" rotWithShape="1">
          <a:gsLst>
            <a:gs pos="0">
              <a:schemeClr val="bg1">
                <a:lumMod val="85000"/>
                <a:alpha val="80000"/>
              </a:schemeClr>
            </a:gs>
            <a:gs pos="100000">
              <a:prstClr val="white"/>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8" name="Picture 7" descr="angled-lines-hal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73450"/>
            <a:ext cx="9144000" cy="3384550"/>
          </a:xfrm>
          <a:prstGeom prst="rect">
            <a:avLst/>
          </a:prstGeom>
        </p:spPr>
      </p:pic>
      <p:sp>
        <p:nvSpPr>
          <p:cNvPr id="3" name="Rectangle 2"/>
          <p:cNvSpPr/>
          <p:nvPr/>
        </p:nvSpPr>
        <p:spPr>
          <a:xfrm>
            <a:off x="3835888" y="6061040"/>
            <a:ext cx="1534394" cy="276999"/>
          </a:xfrm>
          <a:prstGeom prst="rect">
            <a:avLst/>
          </a:prstGeom>
        </p:spPr>
        <p:txBody>
          <a:bodyPr wrap="none">
            <a:spAutoFit/>
          </a:bodyPr>
          <a:lstStyle/>
          <a:p>
            <a:pPr algn="ctr"/>
            <a:r>
              <a:rPr lang="en-US" sz="1200" dirty="0">
                <a:solidFill>
                  <a:schemeClr val="tx1">
                    <a:lumMod val="60000"/>
                    <a:lumOff val="40000"/>
                  </a:schemeClr>
                </a:solidFill>
                <a:latin typeface="Century Gothic"/>
                <a:cs typeface="Century Gothic"/>
              </a:rPr>
              <a:t>WWW.IDEAS.COM</a:t>
            </a:r>
            <a:endParaRPr lang="en-US" sz="1400" dirty="0">
              <a:solidFill>
                <a:schemeClr val="tx1">
                  <a:lumMod val="60000"/>
                  <a:lumOff val="40000"/>
                </a:schemeClr>
              </a:solidFill>
              <a:latin typeface="Century Gothic"/>
              <a:cs typeface="Century Gothic"/>
            </a:endParaRPr>
          </a:p>
        </p:txBody>
      </p:sp>
      <p:cxnSp>
        <p:nvCxnSpPr>
          <p:cNvPr id="4" name="Straight Connector 3"/>
          <p:cNvCxnSpPr/>
          <p:nvPr/>
        </p:nvCxnSpPr>
        <p:spPr>
          <a:xfrm flipH="1">
            <a:off x="2848950" y="5942841"/>
            <a:ext cx="34544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998051" y="4026341"/>
            <a:ext cx="1250663" cy="276999"/>
          </a:xfrm>
          <a:prstGeom prst="rect">
            <a:avLst/>
          </a:prstGeom>
        </p:spPr>
        <p:txBody>
          <a:bodyPr wrap="none">
            <a:spAutoFit/>
          </a:bodyPr>
          <a:lstStyle/>
          <a:p>
            <a:pPr algn="ctr"/>
            <a:r>
              <a:rPr lang="en-US" sz="1200" dirty="0" smtClean="0">
                <a:solidFill>
                  <a:srgbClr val="FFFFFF"/>
                </a:solidFill>
                <a:latin typeface="Century Gothic"/>
                <a:cs typeface="Century Gothic"/>
              </a:rPr>
              <a:t>PRESENTED BY:</a:t>
            </a:r>
            <a:endParaRPr lang="en-US" sz="1200" dirty="0">
              <a:solidFill>
                <a:srgbClr val="FFFFFF"/>
              </a:solidFill>
              <a:latin typeface="Century Gothic"/>
              <a:cs typeface="Century Gothic"/>
            </a:endParaRPr>
          </a:p>
        </p:txBody>
      </p:sp>
      <p:pic>
        <p:nvPicPr>
          <p:cNvPr id="7" name="Picture 6"/>
          <p:cNvPicPr>
            <a:picLocks noChangeAspect="1"/>
          </p:cNvPicPr>
          <p:nvPr/>
        </p:nvPicPr>
        <p:blipFill>
          <a:blip r:embed="rId3"/>
          <a:stretch>
            <a:fillRect/>
          </a:stretch>
        </p:blipFill>
        <p:spPr>
          <a:xfrm>
            <a:off x="2576591" y="1087074"/>
            <a:ext cx="4071365" cy="656129"/>
          </a:xfrm>
          <a:prstGeom prst="rect">
            <a:avLst/>
          </a:prstGeom>
        </p:spPr>
      </p:pic>
      <p:sp>
        <p:nvSpPr>
          <p:cNvPr id="12" name="Content Placeholder 11"/>
          <p:cNvSpPr>
            <a:spLocks noGrp="1"/>
          </p:cNvSpPr>
          <p:nvPr>
            <p:ph sz="quarter" idx="10"/>
          </p:nvPr>
        </p:nvSpPr>
        <p:spPr>
          <a:xfrm>
            <a:off x="2880701" y="4629355"/>
            <a:ext cx="3422650" cy="1313486"/>
          </a:xfrm>
          <a:prstGeom prst="rect">
            <a:avLst/>
          </a:prstGeom>
        </p:spPr>
        <p:txBody>
          <a:bodyPr vert="horz"/>
          <a:lstStyle>
            <a:lvl1pPr marL="0" indent="0" algn="ctr">
              <a:buFontTx/>
              <a:buNone/>
              <a:defRPr sz="1800">
                <a:solidFill>
                  <a:schemeClr val="bg1"/>
                </a:solidFill>
              </a:defRPr>
            </a:lvl1pPr>
            <a:lvl2pPr marL="457200" indent="0" algn="ctr">
              <a:buFontTx/>
              <a:buNone/>
              <a:defRPr sz="1800">
                <a:solidFill>
                  <a:schemeClr val="bg1"/>
                </a:solidFill>
              </a:defRPr>
            </a:lvl2pPr>
            <a:lvl3pPr marL="914400" indent="0" algn="ctr">
              <a:buFontTx/>
              <a:buNone/>
              <a:defRPr sz="1800">
                <a:solidFill>
                  <a:schemeClr val="bg1"/>
                </a:solidFill>
              </a:defRPr>
            </a:lvl3pPr>
            <a:lvl4pPr marL="1371600" indent="0" algn="ctr">
              <a:buFontTx/>
              <a:buNone/>
              <a:defRPr sz="1800">
                <a:solidFill>
                  <a:schemeClr val="bg1"/>
                </a:solidFill>
              </a:defRPr>
            </a:lvl4pPr>
            <a:lvl5pPr marL="1828800" indent="0" algn="ctr">
              <a:buFontTx/>
              <a:buNone/>
              <a:defRPr sz="1800">
                <a:solidFill>
                  <a:schemeClr val="bg1"/>
                </a:solidFill>
              </a:defRPr>
            </a:lvl5pPr>
          </a:lstStyle>
          <a:p>
            <a:pPr lvl="0"/>
            <a:r>
              <a:rPr lang="zh-CN" altLang="en-US" smtClean="0"/>
              <a:t>单击此处编辑母版文本样式</a:t>
            </a:r>
          </a:p>
        </p:txBody>
      </p:sp>
      <p:sp>
        <p:nvSpPr>
          <p:cNvPr id="9" name="Title 22"/>
          <p:cNvSpPr>
            <a:spLocks noGrp="1"/>
          </p:cNvSpPr>
          <p:nvPr>
            <p:ph type="title"/>
          </p:nvPr>
        </p:nvSpPr>
        <p:spPr>
          <a:xfrm>
            <a:off x="0" y="2387601"/>
            <a:ext cx="9144000" cy="1085850"/>
          </a:xfrm>
          <a:prstGeom prst="rect">
            <a:avLst/>
          </a:prstGeom>
        </p:spPr>
        <p:txBody>
          <a:bodyPr vert="horz" anchor="ctr"/>
          <a:lstStyle>
            <a:lvl1pPr algn="ctr">
              <a:defRPr/>
            </a:lvl1pPr>
          </a:lstStyle>
          <a:p>
            <a:r>
              <a:rPr lang="zh-CN" altLang="en-US" smtClean="0"/>
              <a:t>单击此处编辑母版标题样式</a:t>
            </a:r>
            <a:endParaRPr lang="en-US"/>
          </a:p>
        </p:txBody>
      </p:sp>
    </p:spTree>
    <p:extLst>
      <p:ext uri="{BB962C8B-B14F-4D97-AF65-F5344CB8AC3E}">
        <p14:creationId xmlns:p14="http://schemas.microsoft.com/office/powerpoint/2010/main" val="42160764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tional Agenda 1 column">
    <p:spTree>
      <p:nvGrpSpPr>
        <p:cNvPr id="1" name=""/>
        <p:cNvGrpSpPr/>
        <p:nvPr/>
      </p:nvGrpSpPr>
      <p:grpSpPr>
        <a:xfrm>
          <a:off x="0" y="0"/>
          <a:ext cx="0" cy="0"/>
          <a:chOff x="0" y="0"/>
          <a:chExt cx="0" cy="0"/>
        </a:xfrm>
      </p:grpSpPr>
      <p:pic>
        <p:nvPicPr>
          <p:cNvPr id="3" name="Picture 2" descr="grey-box-with-dip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73715"/>
            <a:ext cx="9144000" cy="3872318"/>
          </a:xfrm>
          <a:prstGeom prst="rect">
            <a:avLst/>
          </a:prstGeom>
        </p:spPr>
      </p:pic>
      <p:pic>
        <p:nvPicPr>
          <p:cNvPr id="5" name="Picture 4" descr="footer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9" name="Content Placeholder 8"/>
          <p:cNvSpPr>
            <a:spLocks noGrp="1"/>
          </p:cNvSpPr>
          <p:nvPr>
            <p:ph sz="quarter" idx="10"/>
          </p:nvPr>
        </p:nvSpPr>
        <p:spPr>
          <a:xfrm>
            <a:off x="2577042" y="2989263"/>
            <a:ext cx="4027488" cy="2692400"/>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0" name="Title 22"/>
          <p:cNvSpPr>
            <a:spLocks noGrp="1"/>
          </p:cNvSpPr>
          <p:nvPr>
            <p:ph type="title"/>
          </p:nvPr>
        </p:nvSpPr>
        <p:spPr>
          <a:xfrm>
            <a:off x="0" y="609600"/>
            <a:ext cx="9144000" cy="1123351"/>
          </a:xfrm>
          <a:prstGeom prst="rect">
            <a:avLst/>
          </a:prstGeom>
        </p:spPr>
        <p:txBody>
          <a:bodyPr vert="horz" anchor="ctr"/>
          <a:lstStyle>
            <a:lvl1pPr algn="ctr">
              <a:defRPr/>
            </a:lvl1pPr>
          </a:lstStyle>
          <a:p>
            <a:r>
              <a:rPr lang="zh-CN" altLang="en-US" smtClean="0"/>
              <a:t>单击此处编辑母版标题样式</a:t>
            </a:r>
            <a:endParaRPr lang="en-US"/>
          </a:p>
        </p:txBody>
      </p:sp>
    </p:spTree>
    <p:extLst>
      <p:ext uri="{BB962C8B-B14F-4D97-AF65-F5344CB8AC3E}">
        <p14:creationId xmlns:p14="http://schemas.microsoft.com/office/powerpoint/2010/main" val="8299581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tional Agenda 2 columns">
    <p:spTree>
      <p:nvGrpSpPr>
        <p:cNvPr id="1" name=""/>
        <p:cNvGrpSpPr/>
        <p:nvPr/>
      </p:nvGrpSpPr>
      <p:grpSpPr>
        <a:xfrm>
          <a:off x="0" y="0"/>
          <a:ext cx="0" cy="0"/>
          <a:chOff x="0" y="0"/>
          <a:chExt cx="0" cy="0"/>
        </a:xfrm>
      </p:grpSpPr>
      <p:pic>
        <p:nvPicPr>
          <p:cNvPr id="3" name="Picture 2" descr="grey-box-with-dip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73715"/>
            <a:ext cx="9144000" cy="3872318"/>
          </a:xfrm>
          <a:prstGeom prst="rect">
            <a:avLst/>
          </a:prstGeom>
        </p:spPr>
      </p:pic>
      <p:pic>
        <p:nvPicPr>
          <p:cNvPr id="5" name="Picture 4" descr="footer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9" name="Content Placeholder 8"/>
          <p:cNvSpPr>
            <a:spLocks noGrp="1"/>
          </p:cNvSpPr>
          <p:nvPr>
            <p:ph sz="quarter" idx="10"/>
          </p:nvPr>
        </p:nvSpPr>
        <p:spPr>
          <a:xfrm>
            <a:off x="790576" y="2989263"/>
            <a:ext cx="3535892" cy="2692400"/>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0" name="Title 22"/>
          <p:cNvSpPr>
            <a:spLocks noGrp="1"/>
          </p:cNvSpPr>
          <p:nvPr>
            <p:ph type="title"/>
          </p:nvPr>
        </p:nvSpPr>
        <p:spPr>
          <a:xfrm>
            <a:off x="0" y="609600"/>
            <a:ext cx="9144000" cy="1123351"/>
          </a:xfrm>
          <a:prstGeom prst="rect">
            <a:avLst/>
          </a:prstGeom>
        </p:spPr>
        <p:txBody>
          <a:bodyPr vert="horz" anchor="ctr"/>
          <a:lstStyle>
            <a:lvl1pPr algn="ctr">
              <a:defRPr/>
            </a:lvl1pPr>
          </a:lstStyle>
          <a:p>
            <a:r>
              <a:rPr lang="zh-CN" altLang="en-US" smtClean="0"/>
              <a:t>单击此处编辑母版标题样式</a:t>
            </a:r>
            <a:endParaRPr lang="en-US"/>
          </a:p>
        </p:txBody>
      </p:sp>
      <p:sp>
        <p:nvSpPr>
          <p:cNvPr id="6" name="Content Placeholder 8"/>
          <p:cNvSpPr>
            <a:spLocks noGrp="1"/>
          </p:cNvSpPr>
          <p:nvPr>
            <p:ph sz="quarter" idx="11"/>
          </p:nvPr>
        </p:nvSpPr>
        <p:spPr>
          <a:xfrm>
            <a:off x="4829176" y="2989793"/>
            <a:ext cx="3535892" cy="2692400"/>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552966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Content Right">
    <p:spTree>
      <p:nvGrpSpPr>
        <p:cNvPr id="1" name=""/>
        <p:cNvGrpSpPr/>
        <p:nvPr/>
      </p:nvGrpSpPr>
      <p:grpSpPr>
        <a:xfrm>
          <a:off x="0" y="0"/>
          <a:ext cx="0" cy="0"/>
          <a:chOff x="0" y="0"/>
          <a:chExt cx="0" cy="0"/>
        </a:xfrm>
      </p:grpSpPr>
      <p:pic>
        <p:nvPicPr>
          <p:cNvPr id="3" name="Picture 2" descr="grey-box-with-dip_vert_left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6467" y="0"/>
            <a:ext cx="4817533" cy="6233907"/>
          </a:xfrm>
          <a:prstGeom prst="rect">
            <a:avLst/>
          </a:prstGeom>
        </p:spPr>
      </p:pic>
      <p:pic>
        <p:nvPicPr>
          <p:cNvPr id="5" name="Picture 4" descr="footer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9" name="Text Placeholder 8"/>
          <p:cNvSpPr>
            <a:spLocks noGrp="1"/>
          </p:cNvSpPr>
          <p:nvPr>
            <p:ph type="body" sz="quarter" idx="11"/>
          </p:nvPr>
        </p:nvSpPr>
        <p:spPr>
          <a:xfrm>
            <a:off x="4774672" y="1027547"/>
            <a:ext cx="3946525" cy="2184400"/>
          </a:xfrm>
          <a:prstGeom prst="rect">
            <a:avLst/>
          </a:prstGeom>
        </p:spPr>
        <p:txBody>
          <a:bodyPr vert="horz"/>
          <a:lstStyle>
            <a:lvl1pPr marL="0" indent="0">
              <a:buNone/>
              <a:defRPr sz="2400">
                <a:solidFill>
                  <a:schemeClr val="tx2"/>
                </a:solidFill>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0950004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Content Left">
    <p:bg>
      <p:bgPr>
        <a:solidFill>
          <a:schemeClr val="bg1"/>
        </a:solidFill>
        <a:effectLst/>
      </p:bgPr>
    </p:bg>
    <p:spTree>
      <p:nvGrpSpPr>
        <p:cNvPr id="1" name=""/>
        <p:cNvGrpSpPr/>
        <p:nvPr/>
      </p:nvGrpSpPr>
      <p:grpSpPr>
        <a:xfrm>
          <a:off x="0" y="0"/>
          <a:ext cx="0" cy="0"/>
          <a:chOff x="0" y="0"/>
          <a:chExt cx="0" cy="0"/>
        </a:xfrm>
      </p:grpSpPr>
      <p:pic>
        <p:nvPicPr>
          <p:cNvPr id="3" name="Picture 2" descr="grey-box-with-dip_vert_right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75817" cy="6226983"/>
          </a:xfrm>
          <a:prstGeom prst="rect">
            <a:avLst/>
          </a:prstGeom>
        </p:spPr>
      </p:pic>
      <p:pic>
        <p:nvPicPr>
          <p:cNvPr id="4" name="Picture 3" descr="footer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5" name="Text Placeholder 8"/>
          <p:cNvSpPr>
            <a:spLocks noGrp="1"/>
          </p:cNvSpPr>
          <p:nvPr>
            <p:ph type="body" sz="quarter" idx="11"/>
          </p:nvPr>
        </p:nvSpPr>
        <p:spPr>
          <a:xfrm>
            <a:off x="422805" y="1027547"/>
            <a:ext cx="3946525" cy="2184400"/>
          </a:xfrm>
          <a:prstGeom prst="rect">
            <a:avLst/>
          </a:prstGeom>
        </p:spPr>
        <p:txBody>
          <a:bodyPr vert="horz"/>
          <a:lstStyle>
            <a:lvl1pPr marL="0" indent="0">
              <a:buNone/>
              <a:defRPr sz="2400">
                <a:solidFill>
                  <a:schemeClr val="tx2"/>
                </a:solidFill>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4774409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wer 2/3rds Content 1 column">
    <p:spTree>
      <p:nvGrpSpPr>
        <p:cNvPr id="1" name=""/>
        <p:cNvGrpSpPr/>
        <p:nvPr/>
      </p:nvGrpSpPr>
      <p:grpSpPr>
        <a:xfrm>
          <a:off x="0" y="0"/>
          <a:ext cx="0" cy="0"/>
          <a:chOff x="0" y="0"/>
          <a:chExt cx="0" cy="0"/>
        </a:xfrm>
      </p:grpSpPr>
      <p:pic>
        <p:nvPicPr>
          <p:cNvPr id="2" name="Picture 1" descr="grey-box-with-dip_top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182977"/>
          </a:xfrm>
          <a:prstGeom prst="rect">
            <a:avLst/>
          </a:prstGeom>
        </p:spPr>
      </p:pic>
      <p:pic>
        <p:nvPicPr>
          <p:cNvPr id="4" name="Picture 3" descr="footer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5" name="Title 4"/>
          <p:cNvSpPr>
            <a:spLocks noGrp="1"/>
          </p:cNvSpPr>
          <p:nvPr>
            <p:ph type="title"/>
          </p:nvPr>
        </p:nvSpPr>
        <p:spPr>
          <a:xfrm>
            <a:off x="0" y="441930"/>
            <a:ext cx="9143999" cy="1143000"/>
          </a:xfrm>
          <a:prstGeom prst="rect">
            <a:avLst/>
          </a:prstGeom>
        </p:spPr>
        <p:txBody>
          <a:bodyPr vert="horz" anchor="ctr"/>
          <a:lstStyle>
            <a:lvl1pPr algn="ctr">
              <a:defRPr>
                <a:solidFill>
                  <a:schemeClr val="tx1"/>
                </a:solidFill>
              </a:defRPr>
            </a:lvl1pPr>
          </a:lstStyle>
          <a:p>
            <a:r>
              <a:rPr lang="zh-CN" altLang="en-US" smtClean="0"/>
              <a:t>单击此处编辑母版标题样式</a:t>
            </a:r>
            <a:endParaRPr lang="en-US"/>
          </a:p>
        </p:txBody>
      </p:sp>
      <p:sp>
        <p:nvSpPr>
          <p:cNvPr id="7" name="Content Placeholder 6"/>
          <p:cNvSpPr>
            <a:spLocks noGrp="1"/>
          </p:cNvSpPr>
          <p:nvPr>
            <p:ph sz="quarter" idx="10"/>
          </p:nvPr>
        </p:nvSpPr>
        <p:spPr>
          <a:xfrm>
            <a:off x="710671" y="2505605"/>
            <a:ext cx="7781396" cy="3721378"/>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5073354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wer 2/3rds Content 2 columns">
    <p:spTree>
      <p:nvGrpSpPr>
        <p:cNvPr id="1" name=""/>
        <p:cNvGrpSpPr/>
        <p:nvPr/>
      </p:nvGrpSpPr>
      <p:grpSpPr>
        <a:xfrm>
          <a:off x="0" y="0"/>
          <a:ext cx="0" cy="0"/>
          <a:chOff x="0" y="0"/>
          <a:chExt cx="0" cy="0"/>
        </a:xfrm>
      </p:grpSpPr>
      <p:pic>
        <p:nvPicPr>
          <p:cNvPr id="2" name="Picture 1" descr="grey-box-with-dip_top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182977"/>
          </a:xfrm>
          <a:prstGeom prst="rect">
            <a:avLst/>
          </a:prstGeom>
        </p:spPr>
      </p:pic>
      <p:pic>
        <p:nvPicPr>
          <p:cNvPr id="4" name="Picture 3" descr="footer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5" name="Title 4"/>
          <p:cNvSpPr>
            <a:spLocks noGrp="1"/>
          </p:cNvSpPr>
          <p:nvPr>
            <p:ph type="title"/>
          </p:nvPr>
        </p:nvSpPr>
        <p:spPr>
          <a:xfrm>
            <a:off x="0" y="441930"/>
            <a:ext cx="9143999" cy="1143000"/>
          </a:xfrm>
          <a:prstGeom prst="rect">
            <a:avLst/>
          </a:prstGeom>
        </p:spPr>
        <p:txBody>
          <a:bodyPr vert="horz" anchor="ctr"/>
          <a:lstStyle>
            <a:lvl1pPr algn="ctr">
              <a:defRPr>
                <a:solidFill>
                  <a:schemeClr val="tx1"/>
                </a:solidFill>
              </a:defRPr>
            </a:lvl1pPr>
          </a:lstStyle>
          <a:p>
            <a:r>
              <a:rPr lang="zh-CN" altLang="en-US" smtClean="0"/>
              <a:t>单击此处编辑母版标题样式</a:t>
            </a:r>
            <a:endParaRPr lang="en-US"/>
          </a:p>
        </p:txBody>
      </p:sp>
      <p:sp>
        <p:nvSpPr>
          <p:cNvPr id="7" name="Content Placeholder 6"/>
          <p:cNvSpPr>
            <a:spLocks noGrp="1"/>
          </p:cNvSpPr>
          <p:nvPr>
            <p:ph sz="quarter" idx="10"/>
          </p:nvPr>
        </p:nvSpPr>
        <p:spPr>
          <a:xfrm>
            <a:off x="710671" y="2505605"/>
            <a:ext cx="3658129" cy="3721378"/>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Content Placeholder 6"/>
          <p:cNvSpPr>
            <a:spLocks noGrp="1"/>
          </p:cNvSpPr>
          <p:nvPr>
            <p:ph sz="quarter" idx="11"/>
          </p:nvPr>
        </p:nvSpPr>
        <p:spPr>
          <a:xfrm>
            <a:off x="4825471" y="2505605"/>
            <a:ext cx="3658129" cy="3721378"/>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3359699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空白">
    <p:bg>
      <p:bgPr>
        <a:gradFill flip="none" rotWithShape="1">
          <a:gsLst>
            <a:gs pos="0">
              <a:schemeClr val="bg1">
                <a:lumMod val="95000"/>
                <a:alpha val="80000"/>
              </a:schemeClr>
            </a:gs>
            <a:gs pos="100000">
              <a:schemeClr val="bg1">
                <a:alpha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0607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Slide">
    <p:bg>
      <p:bgPr>
        <a:solidFill>
          <a:schemeClr val="bg1"/>
        </a:solidFill>
        <a:effectLst/>
      </p:bgPr>
    </p:bg>
    <p:spTree>
      <p:nvGrpSpPr>
        <p:cNvPr id="1" name=""/>
        <p:cNvGrpSpPr/>
        <p:nvPr/>
      </p:nvGrpSpPr>
      <p:grpSpPr>
        <a:xfrm>
          <a:off x="0" y="0"/>
          <a:ext cx="0" cy="0"/>
          <a:chOff x="0" y="0"/>
          <a:chExt cx="0" cy="0"/>
        </a:xfrm>
      </p:grpSpPr>
      <p:pic>
        <p:nvPicPr>
          <p:cNvPr id="3" name="Picture 2" descr="grey-box-with-dip_bottom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56000"/>
            <a:ext cx="9144000" cy="3872318"/>
          </a:xfrm>
          <a:prstGeom prst="rect">
            <a:avLst/>
          </a:prstGeom>
        </p:spPr>
      </p:pic>
      <p:pic>
        <p:nvPicPr>
          <p:cNvPr id="25" name="Picture 24" descr="world_ma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8270" y="818443"/>
            <a:ext cx="4665094" cy="2332649"/>
          </a:xfrm>
          <a:prstGeom prst="rect">
            <a:avLst/>
          </a:prstGeom>
        </p:spPr>
      </p:pic>
      <p:pic>
        <p:nvPicPr>
          <p:cNvPr id="26" name="Picture 25" descr="footer_tagline.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pic>
        <p:nvPicPr>
          <p:cNvPr id="27" name="Picture 26" descr="IDEAS A SAS COMPANY.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1389" y="1618172"/>
            <a:ext cx="1840869" cy="658324"/>
          </a:xfrm>
          <a:prstGeom prst="rect">
            <a:avLst/>
          </a:prstGeom>
        </p:spPr>
      </p:pic>
      <p:grpSp>
        <p:nvGrpSpPr>
          <p:cNvPr id="28" name="Group 27"/>
          <p:cNvGrpSpPr/>
          <p:nvPr userDrawn="1"/>
        </p:nvGrpSpPr>
        <p:grpSpPr>
          <a:xfrm>
            <a:off x="528570" y="3861043"/>
            <a:ext cx="8150565" cy="1734672"/>
            <a:chOff x="566670" y="4280143"/>
            <a:chExt cx="8150565" cy="1734672"/>
          </a:xfrm>
        </p:grpSpPr>
        <p:sp>
          <p:nvSpPr>
            <p:cNvPr id="29" name="TextBox 28"/>
            <p:cNvSpPr txBox="1"/>
            <p:nvPr/>
          </p:nvSpPr>
          <p:spPr>
            <a:xfrm>
              <a:off x="655914" y="4285761"/>
              <a:ext cx="758542" cy="707886"/>
            </a:xfrm>
            <a:prstGeom prst="rect">
              <a:avLst/>
            </a:prstGeom>
            <a:noFill/>
          </p:spPr>
          <p:txBody>
            <a:bodyPr wrap="none" rtlCol="0">
              <a:spAutoFit/>
            </a:bodyPr>
            <a:lstStyle/>
            <a:p>
              <a:pPr algn="ctr"/>
              <a:r>
                <a:rPr lang="en-US" sz="4000" b="1" dirty="0" smtClean="0">
                  <a:solidFill>
                    <a:schemeClr val="tx2"/>
                  </a:solidFill>
                  <a:latin typeface="+mn-lt"/>
                </a:rPr>
                <a:t>24</a:t>
              </a:r>
              <a:endParaRPr lang="en-US" sz="4000" b="1" dirty="0">
                <a:solidFill>
                  <a:schemeClr val="tx2"/>
                </a:solidFill>
                <a:latin typeface="+mn-lt"/>
              </a:endParaRPr>
            </a:p>
          </p:txBody>
        </p:sp>
        <p:sp>
          <p:nvSpPr>
            <p:cNvPr id="30" name="TextBox 29"/>
            <p:cNvSpPr txBox="1"/>
            <p:nvPr/>
          </p:nvSpPr>
          <p:spPr>
            <a:xfrm>
              <a:off x="2006693" y="4299227"/>
              <a:ext cx="1332416" cy="707886"/>
            </a:xfrm>
            <a:prstGeom prst="rect">
              <a:avLst/>
            </a:prstGeom>
            <a:noFill/>
          </p:spPr>
          <p:txBody>
            <a:bodyPr wrap="none" rtlCol="0">
              <a:spAutoFit/>
            </a:bodyPr>
            <a:lstStyle/>
            <a:p>
              <a:r>
                <a:rPr lang="en-US" sz="4000" b="1" dirty="0" smtClean="0">
                  <a:solidFill>
                    <a:schemeClr val="tx2"/>
                  </a:solidFill>
                  <a:latin typeface="+mn-lt"/>
                </a:rPr>
                <a:t>3</a:t>
              </a:r>
              <a:r>
                <a:rPr lang="en-US" altLang="zh-CN" sz="4000" b="1" dirty="0" smtClean="0">
                  <a:solidFill>
                    <a:schemeClr val="tx2"/>
                  </a:solidFill>
                  <a:latin typeface="+mn-lt"/>
                </a:rPr>
                <a:t>300</a:t>
              </a:r>
              <a:endParaRPr lang="en-US" sz="4000" b="1" dirty="0">
                <a:solidFill>
                  <a:schemeClr val="tx2"/>
                </a:solidFill>
                <a:latin typeface="+mn-lt"/>
              </a:endParaRPr>
            </a:p>
          </p:txBody>
        </p:sp>
        <p:sp>
          <p:nvSpPr>
            <p:cNvPr id="31" name="TextBox 30"/>
            <p:cNvSpPr txBox="1"/>
            <p:nvPr/>
          </p:nvSpPr>
          <p:spPr>
            <a:xfrm>
              <a:off x="3934189" y="4299227"/>
              <a:ext cx="1343638" cy="707886"/>
            </a:xfrm>
            <a:prstGeom prst="rect">
              <a:avLst/>
            </a:prstGeom>
            <a:noFill/>
          </p:spPr>
          <p:txBody>
            <a:bodyPr wrap="none" rtlCol="0">
              <a:spAutoFit/>
            </a:bodyPr>
            <a:lstStyle/>
            <a:p>
              <a:r>
                <a:rPr lang="en-US" altLang="zh-CN" sz="4000" b="1" dirty="0" smtClean="0">
                  <a:solidFill>
                    <a:schemeClr val="tx2"/>
                  </a:solidFill>
                  <a:latin typeface="+mn-lt"/>
                </a:rPr>
                <a:t>650</a:t>
              </a:r>
              <a:r>
                <a:rPr lang="en-US" sz="4000" b="1" dirty="0" smtClean="0">
                  <a:solidFill>
                    <a:schemeClr val="tx2"/>
                  </a:solidFill>
                  <a:latin typeface="+mn-lt"/>
                </a:rPr>
                <a:t>k</a:t>
              </a:r>
              <a:endParaRPr lang="en-US" sz="4000" b="1" dirty="0">
                <a:solidFill>
                  <a:schemeClr val="tx2"/>
                </a:solidFill>
                <a:latin typeface="+mn-lt"/>
              </a:endParaRPr>
            </a:p>
          </p:txBody>
        </p:sp>
        <p:sp>
          <p:nvSpPr>
            <p:cNvPr id="32" name="TextBox 31"/>
            <p:cNvSpPr txBox="1"/>
            <p:nvPr/>
          </p:nvSpPr>
          <p:spPr>
            <a:xfrm>
              <a:off x="5868234" y="4280143"/>
              <a:ext cx="752129" cy="707886"/>
            </a:xfrm>
            <a:prstGeom prst="rect">
              <a:avLst/>
            </a:prstGeom>
            <a:noFill/>
          </p:spPr>
          <p:txBody>
            <a:bodyPr wrap="none" rtlCol="0">
              <a:spAutoFit/>
            </a:bodyPr>
            <a:lstStyle/>
            <a:p>
              <a:r>
                <a:rPr lang="en-US" sz="4000" b="1" dirty="0" smtClean="0">
                  <a:solidFill>
                    <a:schemeClr val="tx2"/>
                  </a:solidFill>
                  <a:latin typeface="+mn-lt"/>
                </a:rPr>
                <a:t>94</a:t>
              </a:r>
              <a:endParaRPr lang="en-US" sz="4000" b="1" dirty="0">
                <a:solidFill>
                  <a:schemeClr val="tx2"/>
                </a:solidFill>
                <a:latin typeface="+mn-lt"/>
              </a:endParaRPr>
            </a:p>
          </p:txBody>
        </p:sp>
        <p:sp>
          <p:nvSpPr>
            <p:cNvPr id="33" name="TextBox 32"/>
            <p:cNvSpPr txBox="1"/>
            <p:nvPr/>
          </p:nvSpPr>
          <p:spPr>
            <a:xfrm>
              <a:off x="7658932" y="4280143"/>
              <a:ext cx="1058303" cy="707886"/>
            </a:xfrm>
            <a:prstGeom prst="rect">
              <a:avLst/>
            </a:prstGeom>
            <a:noFill/>
          </p:spPr>
          <p:txBody>
            <a:bodyPr wrap="none" rtlCol="0">
              <a:spAutoFit/>
            </a:bodyPr>
            <a:lstStyle/>
            <a:p>
              <a:r>
                <a:rPr lang="en-US" sz="4000" b="1" dirty="0" smtClean="0">
                  <a:solidFill>
                    <a:schemeClr val="tx2"/>
                  </a:solidFill>
                  <a:latin typeface="+mn-lt"/>
                </a:rPr>
                <a:t>95</a:t>
              </a:r>
              <a:r>
                <a:rPr lang="en-US" sz="1600" b="1" dirty="0" smtClean="0">
                  <a:solidFill>
                    <a:schemeClr val="tx2"/>
                  </a:solidFill>
                  <a:latin typeface="+mn-lt"/>
                </a:rPr>
                <a:t>%+</a:t>
              </a:r>
              <a:endParaRPr lang="en-US" sz="1600" b="1" dirty="0">
                <a:solidFill>
                  <a:schemeClr val="tx2"/>
                </a:solidFill>
                <a:latin typeface="+mn-lt"/>
              </a:endParaRPr>
            </a:p>
          </p:txBody>
        </p:sp>
        <p:sp>
          <p:nvSpPr>
            <p:cNvPr id="34" name="TextBox 33"/>
            <p:cNvSpPr txBox="1"/>
            <p:nvPr/>
          </p:nvSpPr>
          <p:spPr>
            <a:xfrm>
              <a:off x="566670" y="4903317"/>
              <a:ext cx="1261398" cy="738664"/>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年前</a:t>
              </a:r>
              <a:r>
                <a:rPr lang="zh-CN" altLang="en-US" sz="1400" b="1" dirty="0">
                  <a:latin typeface="宋体" panose="02010600030101010101" pitchFamily="2" charset="-122"/>
                  <a:ea typeface="宋体" panose="02010600030101010101" pitchFamily="2" charset="-122"/>
                </a:rPr>
                <a:t>我们就开始帮助客户管理其收益 </a:t>
              </a:r>
              <a:endParaRPr lang="en-US" sz="1400" b="1" dirty="0" smtClean="0">
                <a:latin typeface="宋体" panose="02010600030101010101" pitchFamily="2" charset="-122"/>
                <a:ea typeface="宋体" panose="02010600030101010101" pitchFamily="2" charset="-122"/>
              </a:endParaRPr>
            </a:p>
          </p:txBody>
        </p:sp>
        <p:sp>
          <p:nvSpPr>
            <p:cNvPr id="35" name="TextBox 34"/>
            <p:cNvSpPr txBox="1"/>
            <p:nvPr/>
          </p:nvSpPr>
          <p:spPr>
            <a:xfrm>
              <a:off x="1932239" y="4903317"/>
              <a:ext cx="1698201" cy="738664"/>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家</a:t>
              </a:r>
              <a:r>
                <a:rPr lang="zh-CN" altLang="en-US" sz="1400" b="1" dirty="0">
                  <a:latin typeface="宋体" panose="02010600030101010101" pitchFamily="2" charset="-122"/>
                  <a:ea typeface="宋体" panose="02010600030101010101" pitchFamily="2" charset="-122"/>
                </a:rPr>
                <a:t>用户后，我们始终在各种情况下发掘增加收益的契机 </a:t>
              </a:r>
              <a:endParaRPr lang="en-US" sz="1400" b="1" dirty="0" smtClean="0">
                <a:latin typeface="宋体" panose="02010600030101010101" pitchFamily="2" charset="-122"/>
                <a:ea typeface="宋体" panose="02010600030101010101" pitchFamily="2" charset="-122"/>
              </a:endParaRPr>
            </a:p>
          </p:txBody>
        </p:sp>
        <p:sp>
          <p:nvSpPr>
            <p:cNvPr id="36" name="TextBox 35"/>
            <p:cNvSpPr txBox="1"/>
            <p:nvPr/>
          </p:nvSpPr>
          <p:spPr>
            <a:xfrm>
              <a:off x="3856142" y="4903317"/>
              <a:ext cx="1698201" cy="523220"/>
            </a:xfrm>
            <a:prstGeom prst="rect">
              <a:avLst/>
            </a:prstGeom>
            <a:noFill/>
          </p:spPr>
          <p:txBody>
            <a:bodyPr wrap="square" rtlCol="0">
              <a:spAutoFit/>
            </a:bodyPr>
            <a:lstStyle/>
            <a:p>
              <a:r>
                <a:rPr lang="zh-CN" altLang="en-US" sz="1400" b="1" dirty="0">
                  <a:latin typeface="宋体" panose="02010600030101010101" pitchFamily="2" charset="-122"/>
                  <a:ea typeface="宋体" panose="02010600030101010101" pitchFamily="2" charset="-122"/>
                </a:rPr>
                <a:t>间</a:t>
              </a:r>
              <a:r>
                <a:rPr lang="zh-CN" altLang="en-US" sz="1400" b="1" dirty="0" smtClean="0">
                  <a:latin typeface="宋体" panose="02010600030101010101" pitchFamily="2" charset="-122"/>
                  <a:ea typeface="宋体" panose="02010600030101010101" pitchFamily="2" charset="-122"/>
                </a:rPr>
                <a:t>客房</a:t>
              </a:r>
              <a:r>
                <a:rPr lang="zh-CN" altLang="en-US" sz="1400" b="1" dirty="0">
                  <a:latin typeface="宋体" panose="02010600030101010101" pitchFamily="2" charset="-122"/>
                  <a:ea typeface="宋体" panose="02010600030101010101" pitchFamily="2" charset="-122"/>
                </a:rPr>
                <a:t>遍布全球，每天</a:t>
              </a:r>
              <a:r>
                <a:rPr lang="zh-CN" altLang="en-US" sz="1400" b="1" dirty="0" smtClean="0">
                  <a:latin typeface="宋体" panose="02010600030101010101" pitchFamily="2" charset="-122"/>
                  <a:ea typeface="宋体" panose="02010600030101010101" pitchFamily="2" charset="-122"/>
                </a:rPr>
                <a:t>由</a:t>
              </a:r>
              <a:r>
                <a:rPr lang="en-US" sz="1400" b="1" dirty="0" smtClean="0"/>
                <a:t>IDeaS</a:t>
              </a:r>
              <a:r>
                <a:rPr lang="zh-CN" altLang="en-US" sz="1400" b="1" dirty="0" smtClean="0">
                  <a:latin typeface="宋体" panose="02010600030101010101" pitchFamily="2" charset="-122"/>
                  <a:ea typeface="宋体" panose="02010600030101010101" pitchFamily="2" charset="-122"/>
                </a:rPr>
                <a:t>定价 </a:t>
              </a:r>
              <a:endParaRPr lang="en-US" sz="1400" b="1" dirty="0" smtClean="0">
                <a:latin typeface="宋体" panose="02010600030101010101" pitchFamily="2" charset="-122"/>
                <a:ea typeface="宋体" panose="02010600030101010101" pitchFamily="2" charset="-122"/>
              </a:endParaRPr>
            </a:p>
          </p:txBody>
        </p:sp>
        <p:sp>
          <p:nvSpPr>
            <p:cNvPr id="37" name="TextBox 36"/>
            <p:cNvSpPr txBox="1"/>
            <p:nvPr/>
          </p:nvSpPr>
          <p:spPr>
            <a:xfrm>
              <a:off x="5796031" y="4903317"/>
              <a:ext cx="1555384" cy="954107"/>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个</a:t>
              </a:r>
              <a:r>
                <a:rPr lang="zh-CN" altLang="en-US" sz="1400" b="1" dirty="0">
                  <a:latin typeface="宋体" panose="02010600030101010101" pitchFamily="2" charset="-122"/>
                  <a:ea typeface="宋体" panose="02010600030101010101" pitchFamily="2" charset="-122"/>
                </a:rPr>
                <a:t>国家，遍布 </a:t>
              </a:r>
              <a:r>
                <a:rPr lang="en-US" altLang="zh-CN" sz="1400" b="1" dirty="0">
                  <a:latin typeface="宋体" panose="02010600030101010101" pitchFamily="2" charset="-122"/>
                  <a:ea typeface="宋体" panose="02010600030101010101" pitchFamily="2" charset="-122"/>
                </a:rPr>
                <a:t>6 </a:t>
              </a:r>
            </a:p>
            <a:p>
              <a:r>
                <a:rPr lang="zh-CN" altLang="en-US" sz="1400" b="1" dirty="0">
                  <a:latin typeface="宋体" panose="02010600030101010101" pitchFamily="2" charset="-122"/>
                  <a:ea typeface="宋体" panose="02010600030101010101" pitchFamily="2" charset="-122"/>
                </a:rPr>
                <a:t>大洲的用户使用 </a:t>
              </a:r>
            </a:p>
            <a:p>
              <a:r>
                <a:rPr lang="en-US" sz="1400" b="1" dirty="0"/>
                <a:t>IDeaS</a:t>
              </a:r>
              <a:r>
                <a:rPr lang="zh-CN" altLang="en-US" sz="1400" b="1" dirty="0" smtClean="0">
                  <a:latin typeface="宋体" panose="02010600030101010101" pitchFamily="2" charset="-122"/>
                  <a:ea typeface="宋体" panose="02010600030101010101" pitchFamily="2" charset="-122"/>
                </a:rPr>
                <a:t>收益</a:t>
              </a:r>
              <a:r>
                <a:rPr lang="zh-CN" altLang="en-US" sz="1400" b="1" dirty="0">
                  <a:latin typeface="宋体" panose="02010600030101010101" pitchFamily="2" charset="-122"/>
                  <a:ea typeface="宋体" panose="02010600030101010101" pitchFamily="2" charset="-122"/>
                </a:rPr>
                <a:t>管理系统</a:t>
              </a:r>
              <a:endParaRPr lang="en-US" sz="1400" b="1" dirty="0">
                <a:latin typeface="宋体" panose="02010600030101010101" pitchFamily="2" charset="-122"/>
                <a:ea typeface="宋体" panose="02010600030101010101" pitchFamily="2" charset="-122"/>
              </a:endParaRPr>
            </a:p>
          </p:txBody>
        </p:sp>
        <p:sp>
          <p:nvSpPr>
            <p:cNvPr id="38" name="TextBox 37"/>
            <p:cNvSpPr txBox="1"/>
            <p:nvPr/>
          </p:nvSpPr>
          <p:spPr>
            <a:xfrm>
              <a:off x="7566654" y="4903317"/>
              <a:ext cx="1120145" cy="738664"/>
            </a:xfrm>
            <a:prstGeom prst="rect">
              <a:avLst/>
            </a:prstGeom>
            <a:noFill/>
          </p:spPr>
          <p:txBody>
            <a:bodyPr wrap="square" rtlCol="0">
              <a:spAutoFit/>
            </a:bodyPr>
            <a:lstStyle/>
            <a:p>
              <a:r>
                <a:rPr lang="zh-CN" altLang="en-US" sz="1400" b="1" dirty="0">
                  <a:latin typeface="宋体" panose="02010600030101010101" pitchFamily="2" charset="-122"/>
                  <a:ea typeface="宋体" panose="02010600030101010101" pitchFamily="2" charset="-122"/>
                </a:rPr>
                <a:t>的客户始终如一的选择与我们合作</a:t>
              </a:r>
              <a:endParaRPr lang="en-US" sz="1400" b="1" dirty="0">
                <a:latin typeface="宋体" panose="02010600030101010101" pitchFamily="2" charset="-122"/>
                <a:ea typeface="宋体" panose="02010600030101010101" pitchFamily="2" charset="-122"/>
              </a:endParaRPr>
            </a:p>
          </p:txBody>
        </p:sp>
        <p:cxnSp>
          <p:nvCxnSpPr>
            <p:cNvPr id="39" name="Straight Connector 38"/>
            <p:cNvCxnSpPr/>
            <p:nvPr/>
          </p:nvCxnSpPr>
          <p:spPr>
            <a:xfrm>
              <a:off x="1843203"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3793407"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683533"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7506130"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60903" y="4912370"/>
              <a:ext cx="1050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10286" y="4912370"/>
              <a:ext cx="1620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934189" y="4912370"/>
              <a:ext cx="1534104" cy="3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66519" y="4912370"/>
              <a:ext cx="1484896" cy="1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59104" y="4912370"/>
              <a:ext cx="896421"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71703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chemeClr val="bg1"/>
            </a:gs>
            <a:gs pos="0">
              <a:schemeClr val="bg1">
                <a:lumMod val="95000"/>
                <a:alpha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9" name="Picture 8" descr="angled-lines-hal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473450"/>
            <a:ext cx="9144000" cy="3384550"/>
          </a:xfrm>
          <a:prstGeom prst="rect">
            <a:avLst/>
          </a:prstGeom>
        </p:spPr>
      </p:pic>
      <p:pic>
        <p:nvPicPr>
          <p:cNvPr id="4" name="Picture 3"/>
          <p:cNvPicPr>
            <a:picLocks noChangeAspect="1"/>
          </p:cNvPicPr>
          <p:nvPr userDrawn="1"/>
        </p:nvPicPr>
        <p:blipFill>
          <a:blip r:embed="rId3"/>
          <a:stretch>
            <a:fillRect/>
          </a:stretch>
        </p:blipFill>
        <p:spPr>
          <a:xfrm>
            <a:off x="2576591" y="1415138"/>
            <a:ext cx="4071365" cy="656129"/>
          </a:xfrm>
          <a:prstGeom prst="rect">
            <a:avLst/>
          </a:prstGeom>
        </p:spPr>
      </p:pic>
      <p:sp>
        <p:nvSpPr>
          <p:cNvPr id="5" name="Rectangle 4"/>
          <p:cNvSpPr/>
          <p:nvPr userDrawn="1"/>
        </p:nvSpPr>
        <p:spPr>
          <a:xfrm>
            <a:off x="3808764" y="6061040"/>
            <a:ext cx="1534394" cy="276999"/>
          </a:xfrm>
          <a:prstGeom prst="rect">
            <a:avLst/>
          </a:prstGeom>
        </p:spPr>
        <p:txBody>
          <a:bodyPr wrap="none">
            <a:spAutoFit/>
          </a:bodyPr>
          <a:lstStyle/>
          <a:p>
            <a:pPr algn="ctr"/>
            <a:r>
              <a:rPr lang="en-US" sz="1200" dirty="0">
                <a:solidFill>
                  <a:schemeClr val="tx1">
                    <a:lumMod val="60000"/>
                    <a:lumOff val="40000"/>
                  </a:schemeClr>
                </a:solidFill>
                <a:latin typeface="Century Gothic"/>
                <a:cs typeface="Century Gothic"/>
              </a:rPr>
              <a:t>WWW.IDEAS.COM</a:t>
            </a:r>
            <a:endParaRPr lang="en-US" sz="1400" dirty="0">
              <a:solidFill>
                <a:schemeClr val="tx1">
                  <a:lumMod val="60000"/>
                  <a:lumOff val="40000"/>
                </a:schemeClr>
              </a:solidFill>
              <a:latin typeface="Century Gothic"/>
              <a:cs typeface="Century Gothic"/>
            </a:endParaRPr>
          </a:p>
        </p:txBody>
      </p:sp>
      <p:cxnSp>
        <p:nvCxnSpPr>
          <p:cNvPr id="6" name="Straight Connector 5"/>
          <p:cNvCxnSpPr/>
          <p:nvPr userDrawn="1"/>
        </p:nvCxnSpPr>
        <p:spPr>
          <a:xfrm flipH="1">
            <a:off x="2821826" y="5942841"/>
            <a:ext cx="34544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2096847" y="5548337"/>
            <a:ext cx="4948027" cy="246221"/>
          </a:xfrm>
          <a:prstGeom prst="rect">
            <a:avLst/>
          </a:prstGeom>
        </p:spPr>
        <p:txBody>
          <a:bodyPr wrap="none">
            <a:spAutoFit/>
          </a:bodyPr>
          <a:lstStyle/>
          <a:p>
            <a:pPr algn="ctr">
              <a:defRPr/>
            </a:pPr>
            <a:r>
              <a:rPr lang="en-US" sz="1000" dirty="0" smtClean="0">
                <a:solidFill>
                  <a:schemeClr val="bg1"/>
                </a:solidFill>
                <a:latin typeface="Century Gothic" pitchFamily="34" charset="0"/>
              </a:rPr>
              <a:t>© Copyright Integrated Decisions And Systems, Inc. (Ideas – A </a:t>
            </a:r>
            <a:r>
              <a:rPr lang="en-US" sz="1000" dirty="0" err="1" smtClean="0">
                <a:solidFill>
                  <a:schemeClr val="bg1"/>
                </a:solidFill>
                <a:latin typeface="Century Gothic" pitchFamily="34" charset="0"/>
              </a:rPr>
              <a:t>Sas</a:t>
            </a:r>
            <a:r>
              <a:rPr lang="en-US" sz="1000" dirty="0" smtClean="0">
                <a:solidFill>
                  <a:schemeClr val="bg1"/>
                </a:solidFill>
                <a:latin typeface="Century Gothic" pitchFamily="34" charset="0"/>
              </a:rPr>
              <a:t> Company)</a:t>
            </a:r>
            <a:endParaRPr lang="en-US" sz="1000" dirty="0">
              <a:solidFill>
                <a:schemeClr val="bg1"/>
              </a:solidFill>
              <a:latin typeface="Century Gothic" pitchFamily="34" charset="0"/>
            </a:endParaRPr>
          </a:p>
        </p:txBody>
      </p:sp>
      <p:pic>
        <p:nvPicPr>
          <p:cNvPr id="8" name="Picture 7"/>
          <p:cNvPicPr>
            <a:picLocks noChangeAspect="1"/>
          </p:cNvPicPr>
          <p:nvPr userDrawn="1"/>
        </p:nvPicPr>
        <p:blipFill>
          <a:blip r:embed="rId4"/>
          <a:stretch>
            <a:fillRect/>
          </a:stretch>
        </p:blipFill>
        <p:spPr>
          <a:xfrm>
            <a:off x="2832819" y="3994279"/>
            <a:ext cx="3468809" cy="594653"/>
          </a:xfrm>
          <a:prstGeom prst="rect">
            <a:avLst/>
          </a:prstGeom>
        </p:spPr>
      </p:pic>
    </p:spTree>
    <p:extLst>
      <p:ext uri="{BB962C8B-B14F-4D97-AF65-F5344CB8AC3E}">
        <p14:creationId xmlns:p14="http://schemas.microsoft.com/office/powerpoint/2010/main" val="24987501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No Textbox">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grpSp>
        <p:nvGrpSpPr>
          <p:cNvPr id="8" name="Group 3"/>
          <p:cNvGrpSpPr>
            <a:grpSpLocks noChangeAspect="1"/>
          </p:cNvGrpSpPr>
          <p:nvPr userDrawn="1"/>
        </p:nvGrpSpPr>
        <p:grpSpPr bwMode="auto">
          <a:xfrm>
            <a:off x="7653338" y="390525"/>
            <a:ext cx="1049337" cy="234950"/>
            <a:chOff x="4811" y="3966"/>
            <a:chExt cx="661" cy="148"/>
          </a:xfrm>
        </p:grpSpPr>
        <p:sp>
          <p:nvSpPr>
            <p:cNvPr id="9" name="AutoShape 2"/>
            <p:cNvSpPr>
              <a:spLocks noChangeAspect="1" noChangeArrowheads="1" noTextEdit="1"/>
            </p:cNvSpPr>
            <p:nvPr userDrawn="1"/>
          </p:nvSpPr>
          <p:spPr bwMode="auto">
            <a:xfrm>
              <a:off x="4811" y="3966"/>
              <a:ext cx="661" cy="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
            <p:cNvSpPr>
              <a:spLocks/>
            </p:cNvSpPr>
            <p:nvPr userDrawn="1"/>
          </p:nvSpPr>
          <p:spPr bwMode="auto">
            <a:xfrm>
              <a:off x="5331" y="3966"/>
              <a:ext cx="99" cy="148"/>
            </a:xfrm>
            <a:custGeom>
              <a:avLst/>
              <a:gdLst/>
              <a:ahLst/>
              <a:cxnLst>
                <a:cxn ang="0">
                  <a:pos x="396" y="431"/>
                </a:cxn>
                <a:cxn ang="0">
                  <a:pos x="382" y="486"/>
                </a:cxn>
                <a:cxn ang="0">
                  <a:pos x="354" y="530"/>
                </a:cxn>
                <a:cxn ang="0">
                  <a:pos x="312" y="564"/>
                </a:cxn>
                <a:cxn ang="0">
                  <a:pos x="256" y="585"/>
                </a:cxn>
                <a:cxn ang="0">
                  <a:pos x="187" y="592"/>
                </a:cxn>
                <a:cxn ang="0">
                  <a:pos x="128" y="587"/>
                </a:cxn>
                <a:cxn ang="0">
                  <a:pos x="52" y="567"/>
                </a:cxn>
                <a:cxn ang="0">
                  <a:pos x="0" y="544"/>
                </a:cxn>
                <a:cxn ang="0">
                  <a:pos x="34" y="462"/>
                </a:cxn>
                <a:cxn ang="0">
                  <a:pos x="103" y="491"/>
                </a:cxn>
                <a:cxn ang="0">
                  <a:pos x="174" y="504"/>
                </a:cxn>
                <a:cxn ang="0">
                  <a:pos x="213" y="504"/>
                </a:cxn>
                <a:cxn ang="0">
                  <a:pos x="251" y="494"/>
                </a:cxn>
                <a:cxn ang="0">
                  <a:pos x="272" y="481"/>
                </a:cxn>
                <a:cxn ang="0">
                  <a:pos x="287" y="461"/>
                </a:cxn>
                <a:cxn ang="0">
                  <a:pos x="294" y="435"/>
                </a:cxn>
                <a:cxn ang="0">
                  <a:pos x="294" y="418"/>
                </a:cxn>
                <a:cxn ang="0">
                  <a:pos x="287" y="398"/>
                </a:cxn>
                <a:cxn ang="0">
                  <a:pos x="274" y="380"/>
                </a:cxn>
                <a:cxn ang="0">
                  <a:pos x="230" y="354"/>
                </a:cxn>
                <a:cxn ang="0">
                  <a:pos x="173" y="337"/>
                </a:cxn>
                <a:cxn ang="0">
                  <a:pos x="112" y="317"/>
                </a:cxn>
                <a:cxn ang="0">
                  <a:pos x="67" y="291"/>
                </a:cxn>
                <a:cxn ang="0">
                  <a:pos x="34" y="259"/>
                </a:cxn>
                <a:cxn ang="0">
                  <a:pos x="14" y="223"/>
                </a:cxn>
                <a:cxn ang="0">
                  <a:pos x="4" y="182"/>
                </a:cxn>
                <a:cxn ang="0">
                  <a:pos x="4" y="151"/>
                </a:cxn>
                <a:cxn ang="0">
                  <a:pos x="15" y="105"/>
                </a:cxn>
                <a:cxn ang="0">
                  <a:pos x="39" y="64"/>
                </a:cxn>
                <a:cxn ang="0">
                  <a:pos x="76" y="31"/>
                </a:cxn>
                <a:cxn ang="0">
                  <a:pos x="130" y="8"/>
                </a:cxn>
                <a:cxn ang="0">
                  <a:pos x="201" y="0"/>
                </a:cxn>
                <a:cxn ang="0">
                  <a:pos x="248" y="4"/>
                </a:cxn>
                <a:cxn ang="0">
                  <a:pos x="309" y="21"/>
                </a:cxn>
                <a:cxn ang="0">
                  <a:pos x="354" y="134"/>
                </a:cxn>
                <a:cxn ang="0">
                  <a:pos x="321" y="115"/>
                </a:cxn>
                <a:cxn ang="0">
                  <a:pos x="262" y="93"/>
                </a:cxn>
                <a:cxn ang="0">
                  <a:pos x="201" y="84"/>
                </a:cxn>
                <a:cxn ang="0">
                  <a:pos x="157" y="89"/>
                </a:cxn>
                <a:cxn ang="0">
                  <a:pos x="134" y="100"/>
                </a:cxn>
                <a:cxn ang="0">
                  <a:pos x="118" y="114"/>
                </a:cxn>
                <a:cxn ang="0">
                  <a:pos x="108" y="139"/>
                </a:cxn>
                <a:cxn ang="0">
                  <a:pos x="108" y="161"/>
                </a:cxn>
                <a:cxn ang="0">
                  <a:pos x="113" y="182"/>
                </a:cxn>
                <a:cxn ang="0">
                  <a:pos x="133" y="203"/>
                </a:cxn>
                <a:cxn ang="0">
                  <a:pos x="185" y="226"/>
                </a:cxn>
                <a:cxn ang="0">
                  <a:pos x="233" y="239"/>
                </a:cxn>
                <a:cxn ang="0">
                  <a:pos x="294" y="261"/>
                </a:cxn>
                <a:cxn ang="0">
                  <a:pos x="339" y="291"/>
                </a:cxn>
                <a:cxn ang="0">
                  <a:pos x="372" y="325"/>
                </a:cxn>
                <a:cxn ang="0">
                  <a:pos x="390" y="366"/>
                </a:cxn>
                <a:cxn ang="0">
                  <a:pos x="397" y="411"/>
                </a:cxn>
              </a:cxnLst>
              <a:rect l="0" t="0" r="r" b="b"/>
              <a:pathLst>
                <a:path w="397" h="592">
                  <a:moveTo>
                    <a:pt x="397" y="411"/>
                  </a:moveTo>
                  <a:lnTo>
                    <a:pt x="397" y="411"/>
                  </a:lnTo>
                  <a:lnTo>
                    <a:pt x="396" y="431"/>
                  </a:lnTo>
                  <a:lnTo>
                    <a:pt x="393" y="450"/>
                  </a:lnTo>
                  <a:lnTo>
                    <a:pt x="389" y="469"/>
                  </a:lnTo>
                  <a:lnTo>
                    <a:pt x="382" y="486"/>
                  </a:lnTo>
                  <a:lnTo>
                    <a:pt x="376" y="502"/>
                  </a:lnTo>
                  <a:lnTo>
                    <a:pt x="366" y="516"/>
                  </a:lnTo>
                  <a:lnTo>
                    <a:pt x="354" y="530"/>
                  </a:lnTo>
                  <a:lnTo>
                    <a:pt x="343" y="543"/>
                  </a:lnTo>
                  <a:lnTo>
                    <a:pt x="328" y="554"/>
                  </a:lnTo>
                  <a:lnTo>
                    <a:pt x="312" y="564"/>
                  </a:lnTo>
                  <a:lnTo>
                    <a:pt x="295" y="572"/>
                  </a:lnTo>
                  <a:lnTo>
                    <a:pt x="276" y="579"/>
                  </a:lnTo>
                  <a:lnTo>
                    <a:pt x="256" y="585"/>
                  </a:lnTo>
                  <a:lnTo>
                    <a:pt x="235" y="589"/>
                  </a:lnTo>
                  <a:lnTo>
                    <a:pt x="211" y="592"/>
                  </a:lnTo>
                  <a:lnTo>
                    <a:pt x="187" y="592"/>
                  </a:lnTo>
                  <a:lnTo>
                    <a:pt x="187" y="592"/>
                  </a:lnTo>
                  <a:lnTo>
                    <a:pt x="157" y="591"/>
                  </a:lnTo>
                  <a:lnTo>
                    <a:pt x="128" y="587"/>
                  </a:lnTo>
                  <a:lnTo>
                    <a:pt x="100" y="581"/>
                  </a:lnTo>
                  <a:lnTo>
                    <a:pt x="75" y="575"/>
                  </a:lnTo>
                  <a:lnTo>
                    <a:pt x="52" y="567"/>
                  </a:lnTo>
                  <a:lnTo>
                    <a:pt x="32" y="559"/>
                  </a:lnTo>
                  <a:lnTo>
                    <a:pt x="15" y="551"/>
                  </a:lnTo>
                  <a:lnTo>
                    <a:pt x="0" y="544"/>
                  </a:lnTo>
                  <a:lnTo>
                    <a:pt x="0" y="442"/>
                  </a:lnTo>
                  <a:lnTo>
                    <a:pt x="0" y="442"/>
                  </a:lnTo>
                  <a:lnTo>
                    <a:pt x="34" y="462"/>
                  </a:lnTo>
                  <a:lnTo>
                    <a:pt x="55" y="473"/>
                  </a:lnTo>
                  <a:lnTo>
                    <a:pt x="77" y="482"/>
                  </a:lnTo>
                  <a:lnTo>
                    <a:pt x="103" y="491"/>
                  </a:lnTo>
                  <a:lnTo>
                    <a:pt x="130" y="499"/>
                  </a:lnTo>
                  <a:lnTo>
                    <a:pt x="158" y="503"/>
                  </a:lnTo>
                  <a:lnTo>
                    <a:pt x="174" y="504"/>
                  </a:lnTo>
                  <a:lnTo>
                    <a:pt x="189" y="506"/>
                  </a:lnTo>
                  <a:lnTo>
                    <a:pt x="189" y="506"/>
                  </a:lnTo>
                  <a:lnTo>
                    <a:pt x="213" y="504"/>
                  </a:lnTo>
                  <a:lnTo>
                    <a:pt x="233" y="500"/>
                  </a:lnTo>
                  <a:lnTo>
                    <a:pt x="242" y="498"/>
                  </a:lnTo>
                  <a:lnTo>
                    <a:pt x="251" y="494"/>
                  </a:lnTo>
                  <a:lnTo>
                    <a:pt x="258" y="490"/>
                  </a:lnTo>
                  <a:lnTo>
                    <a:pt x="266" y="486"/>
                  </a:lnTo>
                  <a:lnTo>
                    <a:pt x="272" y="481"/>
                  </a:lnTo>
                  <a:lnTo>
                    <a:pt x="278" y="475"/>
                  </a:lnTo>
                  <a:lnTo>
                    <a:pt x="283" y="469"/>
                  </a:lnTo>
                  <a:lnTo>
                    <a:pt x="287" y="461"/>
                  </a:lnTo>
                  <a:lnTo>
                    <a:pt x="290" y="453"/>
                  </a:lnTo>
                  <a:lnTo>
                    <a:pt x="292" y="445"/>
                  </a:lnTo>
                  <a:lnTo>
                    <a:pt x="294" y="435"/>
                  </a:lnTo>
                  <a:lnTo>
                    <a:pt x="294" y="426"/>
                  </a:lnTo>
                  <a:lnTo>
                    <a:pt x="294" y="426"/>
                  </a:lnTo>
                  <a:lnTo>
                    <a:pt x="294" y="418"/>
                  </a:lnTo>
                  <a:lnTo>
                    <a:pt x="292" y="411"/>
                  </a:lnTo>
                  <a:lnTo>
                    <a:pt x="291" y="405"/>
                  </a:lnTo>
                  <a:lnTo>
                    <a:pt x="287" y="398"/>
                  </a:lnTo>
                  <a:lnTo>
                    <a:pt x="284" y="392"/>
                  </a:lnTo>
                  <a:lnTo>
                    <a:pt x="279" y="386"/>
                  </a:lnTo>
                  <a:lnTo>
                    <a:pt x="274" y="380"/>
                  </a:lnTo>
                  <a:lnTo>
                    <a:pt x="267" y="374"/>
                  </a:lnTo>
                  <a:lnTo>
                    <a:pt x="251" y="364"/>
                  </a:lnTo>
                  <a:lnTo>
                    <a:pt x="230" y="354"/>
                  </a:lnTo>
                  <a:lnTo>
                    <a:pt x="205" y="345"/>
                  </a:lnTo>
                  <a:lnTo>
                    <a:pt x="173" y="337"/>
                  </a:lnTo>
                  <a:lnTo>
                    <a:pt x="173" y="337"/>
                  </a:lnTo>
                  <a:lnTo>
                    <a:pt x="152" y="332"/>
                  </a:lnTo>
                  <a:lnTo>
                    <a:pt x="130" y="325"/>
                  </a:lnTo>
                  <a:lnTo>
                    <a:pt x="112" y="317"/>
                  </a:lnTo>
                  <a:lnTo>
                    <a:pt x="96" y="309"/>
                  </a:lnTo>
                  <a:lnTo>
                    <a:pt x="80" y="300"/>
                  </a:lnTo>
                  <a:lnTo>
                    <a:pt x="67" y="291"/>
                  </a:lnTo>
                  <a:lnTo>
                    <a:pt x="53" y="281"/>
                  </a:lnTo>
                  <a:lnTo>
                    <a:pt x="43" y="271"/>
                  </a:lnTo>
                  <a:lnTo>
                    <a:pt x="34" y="259"/>
                  </a:lnTo>
                  <a:lnTo>
                    <a:pt x="26" y="247"/>
                  </a:lnTo>
                  <a:lnTo>
                    <a:pt x="19" y="235"/>
                  </a:lnTo>
                  <a:lnTo>
                    <a:pt x="14" y="223"/>
                  </a:lnTo>
                  <a:lnTo>
                    <a:pt x="8" y="210"/>
                  </a:lnTo>
                  <a:lnTo>
                    <a:pt x="6" y="196"/>
                  </a:lnTo>
                  <a:lnTo>
                    <a:pt x="4" y="182"/>
                  </a:lnTo>
                  <a:lnTo>
                    <a:pt x="3" y="169"/>
                  </a:lnTo>
                  <a:lnTo>
                    <a:pt x="3" y="169"/>
                  </a:lnTo>
                  <a:lnTo>
                    <a:pt x="4" y="151"/>
                  </a:lnTo>
                  <a:lnTo>
                    <a:pt x="7" y="135"/>
                  </a:lnTo>
                  <a:lnTo>
                    <a:pt x="10" y="121"/>
                  </a:lnTo>
                  <a:lnTo>
                    <a:pt x="15" y="105"/>
                  </a:lnTo>
                  <a:lnTo>
                    <a:pt x="22" y="90"/>
                  </a:lnTo>
                  <a:lnTo>
                    <a:pt x="30" y="77"/>
                  </a:lnTo>
                  <a:lnTo>
                    <a:pt x="39" y="64"/>
                  </a:lnTo>
                  <a:lnTo>
                    <a:pt x="50" y="52"/>
                  </a:lnTo>
                  <a:lnTo>
                    <a:pt x="63" y="40"/>
                  </a:lnTo>
                  <a:lnTo>
                    <a:pt x="76" y="31"/>
                  </a:lnTo>
                  <a:lnTo>
                    <a:pt x="93" y="21"/>
                  </a:lnTo>
                  <a:lnTo>
                    <a:pt x="111" y="15"/>
                  </a:lnTo>
                  <a:lnTo>
                    <a:pt x="130" y="8"/>
                  </a:lnTo>
                  <a:lnTo>
                    <a:pt x="152" y="4"/>
                  </a:lnTo>
                  <a:lnTo>
                    <a:pt x="175" y="1"/>
                  </a:lnTo>
                  <a:lnTo>
                    <a:pt x="201" y="0"/>
                  </a:lnTo>
                  <a:lnTo>
                    <a:pt x="201" y="0"/>
                  </a:lnTo>
                  <a:lnTo>
                    <a:pt x="225" y="1"/>
                  </a:lnTo>
                  <a:lnTo>
                    <a:pt x="248" y="4"/>
                  </a:lnTo>
                  <a:lnTo>
                    <a:pt x="270" y="9"/>
                  </a:lnTo>
                  <a:lnTo>
                    <a:pt x="291" y="15"/>
                  </a:lnTo>
                  <a:lnTo>
                    <a:pt x="309" y="21"/>
                  </a:lnTo>
                  <a:lnTo>
                    <a:pt x="327" y="28"/>
                  </a:lnTo>
                  <a:lnTo>
                    <a:pt x="354" y="40"/>
                  </a:lnTo>
                  <a:lnTo>
                    <a:pt x="354" y="134"/>
                  </a:lnTo>
                  <a:lnTo>
                    <a:pt x="354" y="134"/>
                  </a:lnTo>
                  <a:lnTo>
                    <a:pt x="339" y="125"/>
                  </a:lnTo>
                  <a:lnTo>
                    <a:pt x="321" y="115"/>
                  </a:lnTo>
                  <a:lnTo>
                    <a:pt x="301" y="108"/>
                  </a:lnTo>
                  <a:lnTo>
                    <a:pt x="283" y="100"/>
                  </a:lnTo>
                  <a:lnTo>
                    <a:pt x="262" y="93"/>
                  </a:lnTo>
                  <a:lnTo>
                    <a:pt x="242" y="89"/>
                  </a:lnTo>
                  <a:lnTo>
                    <a:pt x="221" y="85"/>
                  </a:lnTo>
                  <a:lnTo>
                    <a:pt x="201" y="84"/>
                  </a:lnTo>
                  <a:lnTo>
                    <a:pt x="201" y="84"/>
                  </a:lnTo>
                  <a:lnTo>
                    <a:pt x="177" y="85"/>
                  </a:lnTo>
                  <a:lnTo>
                    <a:pt x="157" y="89"/>
                  </a:lnTo>
                  <a:lnTo>
                    <a:pt x="149" y="92"/>
                  </a:lnTo>
                  <a:lnTo>
                    <a:pt x="141" y="96"/>
                  </a:lnTo>
                  <a:lnTo>
                    <a:pt x="134" y="100"/>
                  </a:lnTo>
                  <a:lnTo>
                    <a:pt x="128" y="104"/>
                  </a:lnTo>
                  <a:lnTo>
                    <a:pt x="122" y="109"/>
                  </a:lnTo>
                  <a:lnTo>
                    <a:pt x="118" y="114"/>
                  </a:lnTo>
                  <a:lnTo>
                    <a:pt x="114" y="119"/>
                  </a:lnTo>
                  <a:lnTo>
                    <a:pt x="112" y="126"/>
                  </a:lnTo>
                  <a:lnTo>
                    <a:pt x="108" y="139"/>
                  </a:lnTo>
                  <a:lnTo>
                    <a:pt x="107" y="154"/>
                  </a:lnTo>
                  <a:lnTo>
                    <a:pt x="107" y="154"/>
                  </a:lnTo>
                  <a:lnTo>
                    <a:pt x="108" y="161"/>
                  </a:lnTo>
                  <a:lnTo>
                    <a:pt x="108" y="169"/>
                  </a:lnTo>
                  <a:lnTo>
                    <a:pt x="111" y="175"/>
                  </a:lnTo>
                  <a:lnTo>
                    <a:pt x="113" y="182"/>
                  </a:lnTo>
                  <a:lnTo>
                    <a:pt x="117" y="187"/>
                  </a:lnTo>
                  <a:lnTo>
                    <a:pt x="121" y="192"/>
                  </a:lnTo>
                  <a:lnTo>
                    <a:pt x="133" y="203"/>
                  </a:lnTo>
                  <a:lnTo>
                    <a:pt x="148" y="211"/>
                  </a:lnTo>
                  <a:lnTo>
                    <a:pt x="165" y="219"/>
                  </a:lnTo>
                  <a:lnTo>
                    <a:pt x="185" y="226"/>
                  </a:lnTo>
                  <a:lnTo>
                    <a:pt x="209" y="232"/>
                  </a:lnTo>
                  <a:lnTo>
                    <a:pt x="209" y="232"/>
                  </a:lnTo>
                  <a:lnTo>
                    <a:pt x="233" y="239"/>
                  </a:lnTo>
                  <a:lnTo>
                    <a:pt x="254" y="246"/>
                  </a:lnTo>
                  <a:lnTo>
                    <a:pt x="274" y="254"/>
                  </a:lnTo>
                  <a:lnTo>
                    <a:pt x="294" y="261"/>
                  </a:lnTo>
                  <a:lnTo>
                    <a:pt x="309" y="271"/>
                  </a:lnTo>
                  <a:lnTo>
                    <a:pt x="325" y="280"/>
                  </a:lnTo>
                  <a:lnTo>
                    <a:pt x="339" y="291"/>
                  </a:lnTo>
                  <a:lnTo>
                    <a:pt x="352" y="301"/>
                  </a:lnTo>
                  <a:lnTo>
                    <a:pt x="362" y="313"/>
                  </a:lnTo>
                  <a:lnTo>
                    <a:pt x="372" y="325"/>
                  </a:lnTo>
                  <a:lnTo>
                    <a:pt x="380" y="338"/>
                  </a:lnTo>
                  <a:lnTo>
                    <a:pt x="386" y="352"/>
                  </a:lnTo>
                  <a:lnTo>
                    <a:pt x="390" y="366"/>
                  </a:lnTo>
                  <a:lnTo>
                    <a:pt x="394" y="381"/>
                  </a:lnTo>
                  <a:lnTo>
                    <a:pt x="396" y="396"/>
                  </a:lnTo>
                  <a:lnTo>
                    <a:pt x="397" y="411"/>
                  </a:lnTo>
                  <a:lnTo>
                    <a:pt x="397" y="411"/>
                  </a:lnTo>
                  <a:close/>
                </a:path>
              </a:pathLst>
            </a:custGeom>
            <a:solidFill>
              <a:srgbClr val="D0D2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noEditPoints="1"/>
            </p:cNvSpPr>
            <p:nvPr userDrawn="1"/>
          </p:nvSpPr>
          <p:spPr bwMode="auto">
            <a:xfrm>
              <a:off x="5152" y="3966"/>
              <a:ext cx="169" cy="148"/>
            </a:xfrm>
            <a:custGeom>
              <a:avLst/>
              <a:gdLst/>
              <a:ahLst/>
              <a:cxnLst>
                <a:cxn ang="0">
                  <a:pos x="641" y="514"/>
                </a:cxn>
                <a:cxn ang="0">
                  <a:pos x="674" y="506"/>
                </a:cxn>
                <a:cxn ang="0">
                  <a:pos x="666" y="560"/>
                </a:cxn>
                <a:cxn ang="0">
                  <a:pos x="637" y="576"/>
                </a:cxn>
                <a:cxn ang="0">
                  <a:pos x="602" y="585"/>
                </a:cxn>
                <a:cxn ang="0">
                  <a:pos x="577" y="585"/>
                </a:cxn>
                <a:cxn ang="0">
                  <a:pos x="545" y="580"/>
                </a:cxn>
                <a:cxn ang="0">
                  <a:pos x="520" y="567"/>
                </a:cxn>
                <a:cxn ang="0">
                  <a:pos x="500" y="548"/>
                </a:cxn>
                <a:cxn ang="0">
                  <a:pos x="478" y="498"/>
                </a:cxn>
                <a:cxn ang="0">
                  <a:pos x="459" y="519"/>
                </a:cxn>
                <a:cxn ang="0">
                  <a:pos x="425" y="547"/>
                </a:cxn>
                <a:cxn ang="0">
                  <a:pos x="386" y="568"/>
                </a:cxn>
                <a:cxn ang="0">
                  <a:pos x="331" y="587"/>
                </a:cxn>
                <a:cxn ang="0">
                  <a:pos x="272" y="592"/>
                </a:cxn>
                <a:cxn ang="0">
                  <a:pos x="190" y="579"/>
                </a:cxn>
                <a:cxn ang="0">
                  <a:pos x="118" y="542"/>
                </a:cxn>
                <a:cxn ang="0">
                  <a:pos x="61" y="484"/>
                </a:cxn>
                <a:cxn ang="0">
                  <a:pos x="22" y="411"/>
                </a:cxn>
                <a:cxn ang="0">
                  <a:pos x="2" y="328"/>
                </a:cxn>
                <a:cxn ang="0">
                  <a:pos x="2" y="267"/>
                </a:cxn>
                <a:cxn ang="0">
                  <a:pos x="22" y="182"/>
                </a:cxn>
                <a:cxn ang="0">
                  <a:pos x="61" y="109"/>
                </a:cxn>
                <a:cxn ang="0">
                  <a:pos x="118" y="52"/>
                </a:cxn>
                <a:cxn ang="0">
                  <a:pos x="190" y="13"/>
                </a:cxn>
                <a:cxn ang="0">
                  <a:pos x="272" y="0"/>
                </a:cxn>
                <a:cxn ang="0">
                  <a:pos x="332" y="5"/>
                </a:cxn>
                <a:cxn ang="0">
                  <a:pos x="386" y="21"/>
                </a:cxn>
                <a:cxn ang="0">
                  <a:pos x="425" y="41"/>
                </a:cxn>
                <a:cxn ang="0">
                  <a:pos x="461" y="70"/>
                </a:cxn>
                <a:cxn ang="0">
                  <a:pos x="523" y="7"/>
                </a:cxn>
                <a:cxn ang="0">
                  <a:pos x="592" y="461"/>
                </a:cxn>
                <a:cxn ang="0">
                  <a:pos x="597" y="495"/>
                </a:cxn>
                <a:cxn ang="0">
                  <a:pos x="613" y="512"/>
                </a:cxn>
                <a:cxn ang="0">
                  <a:pos x="629" y="515"/>
                </a:cxn>
                <a:cxn ang="0">
                  <a:pos x="469" y="186"/>
                </a:cxn>
                <a:cxn ang="0">
                  <a:pos x="445" y="155"/>
                </a:cxn>
                <a:cxn ang="0">
                  <a:pos x="414" y="129"/>
                </a:cxn>
                <a:cxn ang="0">
                  <a:pos x="378" y="109"/>
                </a:cxn>
                <a:cxn ang="0">
                  <a:pos x="337" y="96"/>
                </a:cxn>
                <a:cxn ang="0">
                  <a:pos x="295" y="90"/>
                </a:cxn>
                <a:cxn ang="0">
                  <a:pos x="256" y="94"/>
                </a:cxn>
                <a:cxn ang="0">
                  <a:pos x="207" y="113"/>
                </a:cxn>
                <a:cxn ang="0">
                  <a:pos x="168" y="146"/>
                </a:cxn>
                <a:cxn ang="0">
                  <a:pos x="138" y="192"/>
                </a:cxn>
                <a:cxn ang="0">
                  <a:pos x="122" y="252"/>
                </a:cxn>
                <a:cxn ang="0">
                  <a:pos x="118" y="297"/>
                </a:cxn>
                <a:cxn ang="0">
                  <a:pos x="126" y="364"/>
                </a:cxn>
                <a:cxn ang="0">
                  <a:pos x="146" y="418"/>
                </a:cxn>
                <a:cxn ang="0">
                  <a:pos x="179" y="459"/>
                </a:cxn>
                <a:cxn ang="0">
                  <a:pos x="223" y="488"/>
                </a:cxn>
                <a:cxn ang="0">
                  <a:pos x="275" y="502"/>
                </a:cxn>
                <a:cxn ang="0">
                  <a:pos x="309" y="502"/>
                </a:cxn>
                <a:cxn ang="0">
                  <a:pos x="350" y="494"/>
                </a:cxn>
                <a:cxn ang="0">
                  <a:pos x="389" y="478"/>
                </a:cxn>
                <a:cxn ang="0">
                  <a:pos x="422" y="455"/>
                </a:cxn>
                <a:cxn ang="0">
                  <a:pos x="459" y="415"/>
                </a:cxn>
              </a:cxnLst>
              <a:rect l="0" t="0" r="r" b="b"/>
              <a:pathLst>
                <a:path w="674" h="592">
                  <a:moveTo>
                    <a:pt x="629" y="515"/>
                  </a:moveTo>
                  <a:lnTo>
                    <a:pt x="629" y="515"/>
                  </a:lnTo>
                  <a:lnTo>
                    <a:pt x="641" y="514"/>
                  </a:lnTo>
                  <a:lnTo>
                    <a:pt x="654" y="512"/>
                  </a:lnTo>
                  <a:lnTo>
                    <a:pt x="665" y="508"/>
                  </a:lnTo>
                  <a:lnTo>
                    <a:pt x="674" y="506"/>
                  </a:lnTo>
                  <a:lnTo>
                    <a:pt x="674" y="554"/>
                  </a:lnTo>
                  <a:lnTo>
                    <a:pt x="674" y="554"/>
                  </a:lnTo>
                  <a:lnTo>
                    <a:pt x="666" y="560"/>
                  </a:lnTo>
                  <a:lnTo>
                    <a:pt x="657" y="565"/>
                  </a:lnTo>
                  <a:lnTo>
                    <a:pt x="648" y="572"/>
                  </a:lnTo>
                  <a:lnTo>
                    <a:pt x="637" y="576"/>
                  </a:lnTo>
                  <a:lnTo>
                    <a:pt x="626" y="580"/>
                  </a:lnTo>
                  <a:lnTo>
                    <a:pt x="614" y="583"/>
                  </a:lnTo>
                  <a:lnTo>
                    <a:pt x="602" y="585"/>
                  </a:lnTo>
                  <a:lnTo>
                    <a:pt x="589" y="585"/>
                  </a:lnTo>
                  <a:lnTo>
                    <a:pt x="589" y="585"/>
                  </a:lnTo>
                  <a:lnTo>
                    <a:pt x="577" y="585"/>
                  </a:lnTo>
                  <a:lnTo>
                    <a:pt x="565" y="584"/>
                  </a:lnTo>
                  <a:lnTo>
                    <a:pt x="555" y="583"/>
                  </a:lnTo>
                  <a:lnTo>
                    <a:pt x="545" y="580"/>
                  </a:lnTo>
                  <a:lnTo>
                    <a:pt x="536" y="576"/>
                  </a:lnTo>
                  <a:lnTo>
                    <a:pt x="527" y="572"/>
                  </a:lnTo>
                  <a:lnTo>
                    <a:pt x="520" y="567"/>
                  </a:lnTo>
                  <a:lnTo>
                    <a:pt x="512" y="561"/>
                  </a:lnTo>
                  <a:lnTo>
                    <a:pt x="507" y="555"/>
                  </a:lnTo>
                  <a:lnTo>
                    <a:pt x="500" y="548"/>
                  </a:lnTo>
                  <a:lnTo>
                    <a:pt x="491" y="534"/>
                  </a:lnTo>
                  <a:lnTo>
                    <a:pt x="483" y="516"/>
                  </a:lnTo>
                  <a:lnTo>
                    <a:pt x="478" y="498"/>
                  </a:lnTo>
                  <a:lnTo>
                    <a:pt x="478" y="498"/>
                  </a:lnTo>
                  <a:lnTo>
                    <a:pt x="469" y="508"/>
                  </a:lnTo>
                  <a:lnTo>
                    <a:pt x="459" y="519"/>
                  </a:lnTo>
                  <a:lnTo>
                    <a:pt x="449" y="530"/>
                  </a:lnTo>
                  <a:lnTo>
                    <a:pt x="437" y="539"/>
                  </a:lnTo>
                  <a:lnTo>
                    <a:pt x="425" y="547"/>
                  </a:lnTo>
                  <a:lnTo>
                    <a:pt x="413" y="555"/>
                  </a:lnTo>
                  <a:lnTo>
                    <a:pt x="400" y="561"/>
                  </a:lnTo>
                  <a:lnTo>
                    <a:pt x="386" y="568"/>
                  </a:lnTo>
                  <a:lnTo>
                    <a:pt x="373" y="573"/>
                  </a:lnTo>
                  <a:lnTo>
                    <a:pt x="360" y="579"/>
                  </a:lnTo>
                  <a:lnTo>
                    <a:pt x="331" y="587"/>
                  </a:lnTo>
                  <a:lnTo>
                    <a:pt x="301" y="591"/>
                  </a:lnTo>
                  <a:lnTo>
                    <a:pt x="272" y="592"/>
                  </a:lnTo>
                  <a:lnTo>
                    <a:pt x="272" y="592"/>
                  </a:lnTo>
                  <a:lnTo>
                    <a:pt x="243" y="591"/>
                  </a:lnTo>
                  <a:lnTo>
                    <a:pt x="217" y="587"/>
                  </a:lnTo>
                  <a:lnTo>
                    <a:pt x="190" y="579"/>
                  </a:lnTo>
                  <a:lnTo>
                    <a:pt x="165" y="569"/>
                  </a:lnTo>
                  <a:lnTo>
                    <a:pt x="141" y="556"/>
                  </a:lnTo>
                  <a:lnTo>
                    <a:pt x="118" y="542"/>
                  </a:lnTo>
                  <a:lnTo>
                    <a:pt x="99" y="524"/>
                  </a:lnTo>
                  <a:lnTo>
                    <a:pt x="79" y="506"/>
                  </a:lnTo>
                  <a:lnTo>
                    <a:pt x="61" y="484"/>
                  </a:lnTo>
                  <a:lnTo>
                    <a:pt x="47" y="462"/>
                  </a:lnTo>
                  <a:lnTo>
                    <a:pt x="34" y="438"/>
                  </a:lnTo>
                  <a:lnTo>
                    <a:pt x="22" y="411"/>
                  </a:lnTo>
                  <a:lnTo>
                    <a:pt x="12" y="385"/>
                  </a:lnTo>
                  <a:lnTo>
                    <a:pt x="6" y="357"/>
                  </a:lnTo>
                  <a:lnTo>
                    <a:pt x="2" y="328"/>
                  </a:lnTo>
                  <a:lnTo>
                    <a:pt x="0" y="297"/>
                  </a:lnTo>
                  <a:lnTo>
                    <a:pt x="0" y="297"/>
                  </a:lnTo>
                  <a:lnTo>
                    <a:pt x="2" y="267"/>
                  </a:lnTo>
                  <a:lnTo>
                    <a:pt x="6" y="238"/>
                  </a:lnTo>
                  <a:lnTo>
                    <a:pt x="12" y="210"/>
                  </a:lnTo>
                  <a:lnTo>
                    <a:pt x="22" y="182"/>
                  </a:lnTo>
                  <a:lnTo>
                    <a:pt x="34" y="157"/>
                  </a:lnTo>
                  <a:lnTo>
                    <a:pt x="47" y="131"/>
                  </a:lnTo>
                  <a:lnTo>
                    <a:pt x="61" y="109"/>
                  </a:lnTo>
                  <a:lnTo>
                    <a:pt x="79" y="88"/>
                  </a:lnTo>
                  <a:lnTo>
                    <a:pt x="99" y="69"/>
                  </a:lnTo>
                  <a:lnTo>
                    <a:pt x="118" y="52"/>
                  </a:lnTo>
                  <a:lnTo>
                    <a:pt x="141" y="36"/>
                  </a:lnTo>
                  <a:lnTo>
                    <a:pt x="165" y="24"/>
                  </a:lnTo>
                  <a:lnTo>
                    <a:pt x="190" y="13"/>
                  </a:lnTo>
                  <a:lnTo>
                    <a:pt x="217" y="7"/>
                  </a:lnTo>
                  <a:lnTo>
                    <a:pt x="243" y="1"/>
                  </a:lnTo>
                  <a:lnTo>
                    <a:pt x="272" y="0"/>
                  </a:lnTo>
                  <a:lnTo>
                    <a:pt x="272" y="0"/>
                  </a:lnTo>
                  <a:lnTo>
                    <a:pt x="303" y="1"/>
                  </a:lnTo>
                  <a:lnTo>
                    <a:pt x="332" y="5"/>
                  </a:lnTo>
                  <a:lnTo>
                    <a:pt x="360" y="12"/>
                  </a:lnTo>
                  <a:lnTo>
                    <a:pt x="373" y="16"/>
                  </a:lnTo>
                  <a:lnTo>
                    <a:pt x="386" y="21"/>
                  </a:lnTo>
                  <a:lnTo>
                    <a:pt x="400" y="27"/>
                  </a:lnTo>
                  <a:lnTo>
                    <a:pt x="413" y="33"/>
                  </a:lnTo>
                  <a:lnTo>
                    <a:pt x="425" y="41"/>
                  </a:lnTo>
                  <a:lnTo>
                    <a:pt x="437" y="50"/>
                  </a:lnTo>
                  <a:lnTo>
                    <a:pt x="449" y="60"/>
                  </a:lnTo>
                  <a:lnTo>
                    <a:pt x="461" y="70"/>
                  </a:lnTo>
                  <a:lnTo>
                    <a:pt x="472" y="81"/>
                  </a:lnTo>
                  <a:lnTo>
                    <a:pt x="484" y="94"/>
                  </a:lnTo>
                  <a:lnTo>
                    <a:pt x="523" y="7"/>
                  </a:lnTo>
                  <a:lnTo>
                    <a:pt x="592" y="7"/>
                  </a:lnTo>
                  <a:lnTo>
                    <a:pt x="592" y="461"/>
                  </a:lnTo>
                  <a:lnTo>
                    <a:pt x="592" y="461"/>
                  </a:lnTo>
                  <a:lnTo>
                    <a:pt x="593" y="474"/>
                  </a:lnTo>
                  <a:lnTo>
                    <a:pt x="594" y="486"/>
                  </a:lnTo>
                  <a:lnTo>
                    <a:pt x="597" y="495"/>
                  </a:lnTo>
                  <a:lnTo>
                    <a:pt x="601" y="503"/>
                  </a:lnTo>
                  <a:lnTo>
                    <a:pt x="606" y="508"/>
                  </a:lnTo>
                  <a:lnTo>
                    <a:pt x="613" y="512"/>
                  </a:lnTo>
                  <a:lnTo>
                    <a:pt x="621" y="514"/>
                  </a:lnTo>
                  <a:lnTo>
                    <a:pt x="629" y="515"/>
                  </a:lnTo>
                  <a:lnTo>
                    <a:pt x="629" y="515"/>
                  </a:lnTo>
                  <a:close/>
                  <a:moveTo>
                    <a:pt x="475" y="196"/>
                  </a:moveTo>
                  <a:lnTo>
                    <a:pt x="475" y="196"/>
                  </a:lnTo>
                  <a:lnTo>
                    <a:pt x="469" y="186"/>
                  </a:lnTo>
                  <a:lnTo>
                    <a:pt x="462" y="175"/>
                  </a:lnTo>
                  <a:lnTo>
                    <a:pt x="454" y="165"/>
                  </a:lnTo>
                  <a:lnTo>
                    <a:pt x="445" y="155"/>
                  </a:lnTo>
                  <a:lnTo>
                    <a:pt x="435" y="146"/>
                  </a:lnTo>
                  <a:lnTo>
                    <a:pt x="425" y="137"/>
                  </a:lnTo>
                  <a:lnTo>
                    <a:pt x="414" y="129"/>
                  </a:lnTo>
                  <a:lnTo>
                    <a:pt x="402" y="122"/>
                  </a:lnTo>
                  <a:lnTo>
                    <a:pt x="390" y="114"/>
                  </a:lnTo>
                  <a:lnTo>
                    <a:pt x="378" y="109"/>
                  </a:lnTo>
                  <a:lnTo>
                    <a:pt x="365" y="104"/>
                  </a:lnTo>
                  <a:lnTo>
                    <a:pt x="352" y="100"/>
                  </a:lnTo>
                  <a:lnTo>
                    <a:pt x="337" y="96"/>
                  </a:lnTo>
                  <a:lnTo>
                    <a:pt x="324" y="93"/>
                  </a:lnTo>
                  <a:lnTo>
                    <a:pt x="309" y="92"/>
                  </a:lnTo>
                  <a:lnTo>
                    <a:pt x="295" y="90"/>
                  </a:lnTo>
                  <a:lnTo>
                    <a:pt x="295" y="90"/>
                  </a:lnTo>
                  <a:lnTo>
                    <a:pt x="275" y="92"/>
                  </a:lnTo>
                  <a:lnTo>
                    <a:pt x="256" y="94"/>
                  </a:lnTo>
                  <a:lnTo>
                    <a:pt x="239" y="98"/>
                  </a:lnTo>
                  <a:lnTo>
                    <a:pt x="223" y="105"/>
                  </a:lnTo>
                  <a:lnTo>
                    <a:pt x="207" y="113"/>
                  </a:lnTo>
                  <a:lnTo>
                    <a:pt x="193" y="122"/>
                  </a:lnTo>
                  <a:lnTo>
                    <a:pt x="179" y="134"/>
                  </a:lnTo>
                  <a:lnTo>
                    <a:pt x="168" y="146"/>
                  </a:lnTo>
                  <a:lnTo>
                    <a:pt x="157" y="161"/>
                  </a:lnTo>
                  <a:lnTo>
                    <a:pt x="146" y="175"/>
                  </a:lnTo>
                  <a:lnTo>
                    <a:pt x="138" y="192"/>
                  </a:lnTo>
                  <a:lnTo>
                    <a:pt x="132" y="211"/>
                  </a:lnTo>
                  <a:lnTo>
                    <a:pt x="126" y="231"/>
                  </a:lnTo>
                  <a:lnTo>
                    <a:pt x="122" y="252"/>
                  </a:lnTo>
                  <a:lnTo>
                    <a:pt x="120" y="273"/>
                  </a:lnTo>
                  <a:lnTo>
                    <a:pt x="118" y="297"/>
                  </a:lnTo>
                  <a:lnTo>
                    <a:pt x="118" y="297"/>
                  </a:lnTo>
                  <a:lnTo>
                    <a:pt x="120" y="320"/>
                  </a:lnTo>
                  <a:lnTo>
                    <a:pt x="122" y="342"/>
                  </a:lnTo>
                  <a:lnTo>
                    <a:pt x="126" y="364"/>
                  </a:lnTo>
                  <a:lnTo>
                    <a:pt x="132" y="382"/>
                  </a:lnTo>
                  <a:lnTo>
                    <a:pt x="138" y="401"/>
                  </a:lnTo>
                  <a:lnTo>
                    <a:pt x="146" y="418"/>
                  </a:lnTo>
                  <a:lnTo>
                    <a:pt x="157" y="433"/>
                  </a:lnTo>
                  <a:lnTo>
                    <a:pt x="168" y="447"/>
                  </a:lnTo>
                  <a:lnTo>
                    <a:pt x="179" y="459"/>
                  </a:lnTo>
                  <a:lnTo>
                    <a:pt x="193" y="471"/>
                  </a:lnTo>
                  <a:lnTo>
                    <a:pt x="207" y="481"/>
                  </a:lnTo>
                  <a:lnTo>
                    <a:pt x="223" y="488"/>
                  </a:lnTo>
                  <a:lnTo>
                    <a:pt x="239" y="494"/>
                  </a:lnTo>
                  <a:lnTo>
                    <a:pt x="256" y="498"/>
                  </a:lnTo>
                  <a:lnTo>
                    <a:pt x="275" y="502"/>
                  </a:lnTo>
                  <a:lnTo>
                    <a:pt x="295" y="502"/>
                  </a:lnTo>
                  <a:lnTo>
                    <a:pt x="295" y="502"/>
                  </a:lnTo>
                  <a:lnTo>
                    <a:pt x="309" y="502"/>
                  </a:lnTo>
                  <a:lnTo>
                    <a:pt x="323" y="500"/>
                  </a:lnTo>
                  <a:lnTo>
                    <a:pt x="337" y="498"/>
                  </a:lnTo>
                  <a:lnTo>
                    <a:pt x="350" y="494"/>
                  </a:lnTo>
                  <a:lnTo>
                    <a:pt x="364" y="490"/>
                  </a:lnTo>
                  <a:lnTo>
                    <a:pt x="376" y="484"/>
                  </a:lnTo>
                  <a:lnTo>
                    <a:pt x="389" y="478"/>
                  </a:lnTo>
                  <a:lnTo>
                    <a:pt x="400" y="471"/>
                  </a:lnTo>
                  <a:lnTo>
                    <a:pt x="411" y="463"/>
                  </a:lnTo>
                  <a:lnTo>
                    <a:pt x="422" y="455"/>
                  </a:lnTo>
                  <a:lnTo>
                    <a:pt x="433" y="446"/>
                  </a:lnTo>
                  <a:lnTo>
                    <a:pt x="442" y="437"/>
                  </a:lnTo>
                  <a:lnTo>
                    <a:pt x="459" y="415"/>
                  </a:lnTo>
                  <a:lnTo>
                    <a:pt x="475" y="394"/>
                  </a:lnTo>
                  <a:lnTo>
                    <a:pt x="475" y="196"/>
                  </a:lnTo>
                  <a:close/>
                </a:path>
              </a:pathLst>
            </a:custGeom>
            <a:solidFill>
              <a:srgbClr val="D0D2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userDrawn="1"/>
          </p:nvSpPr>
          <p:spPr bwMode="auto">
            <a:xfrm>
              <a:off x="4874" y="3969"/>
              <a:ext cx="126" cy="144"/>
            </a:xfrm>
            <a:custGeom>
              <a:avLst/>
              <a:gdLst/>
              <a:ahLst/>
              <a:cxnLst>
                <a:cxn ang="0">
                  <a:pos x="427" y="85"/>
                </a:cxn>
                <a:cxn ang="0">
                  <a:pos x="445" y="106"/>
                </a:cxn>
                <a:cxn ang="0">
                  <a:pos x="475" y="152"/>
                </a:cxn>
                <a:cxn ang="0">
                  <a:pos x="495" y="204"/>
                </a:cxn>
                <a:cxn ang="0">
                  <a:pos x="504" y="260"/>
                </a:cxn>
                <a:cxn ang="0">
                  <a:pos x="504" y="289"/>
                </a:cxn>
                <a:cxn ang="0">
                  <a:pos x="500" y="346"/>
                </a:cxn>
                <a:cxn ang="0">
                  <a:pos x="485" y="400"/>
                </a:cxn>
                <a:cxn ang="0">
                  <a:pos x="461" y="450"/>
                </a:cxn>
                <a:cxn ang="0">
                  <a:pos x="438" y="483"/>
                </a:cxn>
                <a:cxn ang="0">
                  <a:pos x="427" y="493"/>
                </a:cxn>
                <a:cxn ang="0">
                  <a:pos x="406" y="512"/>
                </a:cxn>
                <a:cxn ang="0">
                  <a:pos x="382" y="528"/>
                </a:cxn>
                <a:cxn ang="0">
                  <a:pos x="357" y="543"/>
                </a:cxn>
                <a:cxn ang="0">
                  <a:pos x="327" y="556"/>
                </a:cxn>
                <a:cxn ang="0">
                  <a:pos x="296" y="565"/>
                </a:cxn>
                <a:cxn ang="0">
                  <a:pos x="225" y="576"/>
                </a:cxn>
                <a:cxn ang="0">
                  <a:pos x="0" y="578"/>
                </a:cxn>
                <a:cxn ang="0">
                  <a:pos x="186" y="0"/>
                </a:cxn>
                <a:cxn ang="0">
                  <a:pos x="224" y="1"/>
                </a:cxn>
                <a:cxn ang="0">
                  <a:pos x="296" y="13"/>
                </a:cxn>
                <a:cxn ang="0">
                  <a:pos x="327" y="22"/>
                </a:cxn>
                <a:cxn ang="0">
                  <a:pos x="357" y="34"/>
                </a:cxn>
                <a:cxn ang="0">
                  <a:pos x="382" y="49"/>
                </a:cxn>
                <a:cxn ang="0">
                  <a:pos x="406" y="66"/>
                </a:cxn>
                <a:cxn ang="0">
                  <a:pos x="427" y="85"/>
                </a:cxn>
                <a:cxn ang="0">
                  <a:pos x="395" y="289"/>
                </a:cxn>
                <a:cxn ang="0">
                  <a:pos x="394" y="269"/>
                </a:cxn>
                <a:cxn ang="0">
                  <a:pos x="390" y="233"/>
                </a:cxn>
                <a:cxn ang="0">
                  <a:pos x="379" y="199"/>
                </a:cxn>
                <a:cxn ang="0">
                  <a:pos x="363" y="170"/>
                </a:cxn>
                <a:cxn ang="0">
                  <a:pos x="353" y="156"/>
                </a:cxn>
                <a:cxn ang="0">
                  <a:pos x="325" y="132"/>
                </a:cxn>
                <a:cxn ang="0">
                  <a:pos x="289" y="114"/>
                </a:cxn>
                <a:cxn ang="0">
                  <a:pos x="244" y="103"/>
                </a:cxn>
                <a:cxn ang="0">
                  <a:pos x="186" y="98"/>
                </a:cxn>
                <a:cxn ang="0">
                  <a:pos x="107" y="480"/>
                </a:cxn>
                <a:cxn ang="0">
                  <a:pos x="186" y="480"/>
                </a:cxn>
                <a:cxn ang="0">
                  <a:pos x="244" y="475"/>
                </a:cxn>
                <a:cxn ang="0">
                  <a:pos x="289" y="463"/>
                </a:cxn>
                <a:cxn ang="0">
                  <a:pos x="325" y="446"/>
                </a:cxn>
                <a:cxn ang="0">
                  <a:pos x="353" y="422"/>
                </a:cxn>
                <a:cxn ang="0">
                  <a:pos x="363" y="408"/>
                </a:cxn>
                <a:cxn ang="0">
                  <a:pos x="379" y="379"/>
                </a:cxn>
                <a:cxn ang="0">
                  <a:pos x="390" y="345"/>
                </a:cxn>
                <a:cxn ang="0">
                  <a:pos x="394" y="308"/>
                </a:cxn>
                <a:cxn ang="0">
                  <a:pos x="395" y="289"/>
                </a:cxn>
              </a:cxnLst>
              <a:rect l="0" t="0" r="r" b="b"/>
              <a:pathLst>
                <a:path w="504" h="578">
                  <a:moveTo>
                    <a:pt x="427" y="85"/>
                  </a:moveTo>
                  <a:lnTo>
                    <a:pt x="427" y="85"/>
                  </a:lnTo>
                  <a:lnTo>
                    <a:pt x="438" y="95"/>
                  </a:lnTo>
                  <a:lnTo>
                    <a:pt x="445" y="106"/>
                  </a:lnTo>
                  <a:lnTo>
                    <a:pt x="461" y="128"/>
                  </a:lnTo>
                  <a:lnTo>
                    <a:pt x="475" y="152"/>
                  </a:lnTo>
                  <a:lnTo>
                    <a:pt x="485" y="177"/>
                  </a:lnTo>
                  <a:lnTo>
                    <a:pt x="495" y="204"/>
                  </a:lnTo>
                  <a:lnTo>
                    <a:pt x="500" y="232"/>
                  </a:lnTo>
                  <a:lnTo>
                    <a:pt x="504" y="260"/>
                  </a:lnTo>
                  <a:lnTo>
                    <a:pt x="504" y="289"/>
                  </a:lnTo>
                  <a:lnTo>
                    <a:pt x="504" y="289"/>
                  </a:lnTo>
                  <a:lnTo>
                    <a:pt x="504" y="318"/>
                  </a:lnTo>
                  <a:lnTo>
                    <a:pt x="500" y="346"/>
                  </a:lnTo>
                  <a:lnTo>
                    <a:pt x="495" y="374"/>
                  </a:lnTo>
                  <a:lnTo>
                    <a:pt x="485" y="400"/>
                  </a:lnTo>
                  <a:lnTo>
                    <a:pt x="475" y="426"/>
                  </a:lnTo>
                  <a:lnTo>
                    <a:pt x="461" y="450"/>
                  </a:lnTo>
                  <a:lnTo>
                    <a:pt x="445" y="472"/>
                  </a:lnTo>
                  <a:lnTo>
                    <a:pt x="438" y="483"/>
                  </a:lnTo>
                  <a:lnTo>
                    <a:pt x="427" y="493"/>
                  </a:lnTo>
                  <a:lnTo>
                    <a:pt x="427" y="493"/>
                  </a:lnTo>
                  <a:lnTo>
                    <a:pt x="418" y="503"/>
                  </a:lnTo>
                  <a:lnTo>
                    <a:pt x="406" y="512"/>
                  </a:lnTo>
                  <a:lnTo>
                    <a:pt x="395" y="520"/>
                  </a:lnTo>
                  <a:lnTo>
                    <a:pt x="382" y="528"/>
                  </a:lnTo>
                  <a:lnTo>
                    <a:pt x="370" y="536"/>
                  </a:lnTo>
                  <a:lnTo>
                    <a:pt x="357" y="543"/>
                  </a:lnTo>
                  <a:lnTo>
                    <a:pt x="342" y="549"/>
                  </a:lnTo>
                  <a:lnTo>
                    <a:pt x="327" y="556"/>
                  </a:lnTo>
                  <a:lnTo>
                    <a:pt x="312" y="560"/>
                  </a:lnTo>
                  <a:lnTo>
                    <a:pt x="296" y="565"/>
                  </a:lnTo>
                  <a:lnTo>
                    <a:pt x="261" y="572"/>
                  </a:lnTo>
                  <a:lnTo>
                    <a:pt x="225" y="576"/>
                  </a:lnTo>
                  <a:lnTo>
                    <a:pt x="186" y="578"/>
                  </a:lnTo>
                  <a:lnTo>
                    <a:pt x="0" y="578"/>
                  </a:lnTo>
                  <a:lnTo>
                    <a:pt x="0" y="0"/>
                  </a:lnTo>
                  <a:lnTo>
                    <a:pt x="186" y="0"/>
                  </a:lnTo>
                  <a:lnTo>
                    <a:pt x="186" y="0"/>
                  </a:lnTo>
                  <a:lnTo>
                    <a:pt x="224" y="1"/>
                  </a:lnTo>
                  <a:lnTo>
                    <a:pt x="261" y="6"/>
                  </a:lnTo>
                  <a:lnTo>
                    <a:pt x="296" y="13"/>
                  </a:lnTo>
                  <a:lnTo>
                    <a:pt x="312" y="17"/>
                  </a:lnTo>
                  <a:lnTo>
                    <a:pt x="327" y="22"/>
                  </a:lnTo>
                  <a:lnTo>
                    <a:pt x="342" y="29"/>
                  </a:lnTo>
                  <a:lnTo>
                    <a:pt x="357" y="34"/>
                  </a:lnTo>
                  <a:lnTo>
                    <a:pt x="370" y="42"/>
                  </a:lnTo>
                  <a:lnTo>
                    <a:pt x="382" y="49"/>
                  </a:lnTo>
                  <a:lnTo>
                    <a:pt x="395" y="58"/>
                  </a:lnTo>
                  <a:lnTo>
                    <a:pt x="406" y="66"/>
                  </a:lnTo>
                  <a:lnTo>
                    <a:pt x="418" y="75"/>
                  </a:lnTo>
                  <a:lnTo>
                    <a:pt x="427" y="85"/>
                  </a:lnTo>
                  <a:lnTo>
                    <a:pt x="427" y="85"/>
                  </a:lnTo>
                  <a:close/>
                  <a:moveTo>
                    <a:pt x="395" y="289"/>
                  </a:moveTo>
                  <a:lnTo>
                    <a:pt x="395" y="289"/>
                  </a:lnTo>
                  <a:lnTo>
                    <a:pt x="394" y="269"/>
                  </a:lnTo>
                  <a:lnTo>
                    <a:pt x="392" y="250"/>
                  </a:lnTo>
                  <a:lnTo>
                    <a:pt x="390" y="233"/>
                  </a:lnTo>
                  <a:lnTo>
                    <a:pt x="384" y="216"/>
                  </a:lnTo>
                  <a:lnTo>
                    <a:pt x="379" y="199"/>
                  </a:lnTo>
                  <a:lnTo>
                    <a:pt x="371" y="184"/>
                  </a:lnTo>
                  <a:lnTo>
                    <a:pt x="363" y="170"/>
                  </a:lnTo>
                  <a:lnTo>
                    <a:pt x="353" y="156"/>
                  </a:lnTo>
                  <a:lnTo>
                    <a:pt x="353" y="156"/>
                  </a:lnTo>
                  <a:lnTo>
                    <a:pt x="339" y="143"/>
                  </a:lnTo>
                  <a:lnTo>
                    <a:pt x="325" y="132"/>
                  </a:lnTo>
                  <a:lnTo>
                    <a:pt x="309" y="123"/>
                  </a:lnTo>
                  <a:lnTo>
                    <a:pt x="289" y="114"/>
                  </a:lnTo>
                  <a:lnTo>
                    <a:pt x="268" y="107"/>
                  </a:lnTo>
                  <a:lnTo>
                    <a:pt x="244" y="103"/>
                  </a:lnTo>
                  <a:lnTo>
                    <a:pt x="216" y="99"/>
                  </a:lnTo>
                  <a:lnTo>
                    <a:pt x="186" y="98"/>
                  </a:lnTo>
                  <a:lnTo>
                    <a:pt x="107" y="98"/>
                  </a:lnTo>
                  <a:lnTo>
                    <a:pt x="107" y="480"/>
                  </a:lnTo>
                  <a:lnTo>
                    <a:pt x="186" y="480"/>
                  </a:lnTo>
                  <a:lnTo>
                    <a:pt x="186" y="480"/>
                  </a:lnTo>
                  <a:lnTo>
                    <a:pt x="216" y="479"/>
                  </a:lnTo>
                  <a:lnTo>
                    <a:pt x="244" y="475"/>
                  </a:lnTo>
                  <a:lnTo>
                    <a:pt x="268" y="471"/>
                  </a:lnTo>
                  <a:lnTo>
                    <a:pt x="289" y="463"/>
                  </a:lnTo>
                  <a:lnTo>
                    <a:pt x="309" y="455"/>
                  </a:lnTo>
                  <a:lnTo>
                    <a:pt x="325" y="446"/>
                  </a:lnTo>
                  <a:lnTo>
                    <a:pt x="339" y="434"/>
                  </a:lnTo>
                  <a:lnTo>
                    <a:pt x="353" y="422"/>
                  </a:lnTo>
                  <a:lnTo>
                    <a:pt x="353" y="422"/>
                  </a:lnTo>
                  <a:lnTo>
                    <a:pt x="363" y="408"/>
                  </a:lnTo>
                  <a:lnTo>
                    <a:pt x="371" y="394"/>
                  </a:lnTo>
                  <a:lnTo>
                    <a:pt x="379" y="379"/>
                  </a:lnTo>
                  <a:lnTo>
                    <a:pt x="384" y="362"/>
                  </a:lnTo>
                  <a:lnTo>
                    <a:pt x="390" y="345"/>
                  </a:lnTo>
                  <a:lnTo>
                    <a:pt x="392" y="326"/>
                  </a:lnTo>
                  <a:lnTo>
                    <a:pt x="394" y="308"/>
                  </a:lnTo>
                  <a:lnTo>
                    <a:pt x="395" y="289"/>
                  </a:lnTo>
                  <a:lnTo>
                    <a:pt x="395" y="289"/>
                  </a:lnTo>
                  <a:close/>
                </a:path>
              </a:pathLst>
            </a:custGeom>
            <a:solidFill>
              <a:srgbClr val="D0D2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5013" y="3966"/>
              <a:ext cx="130" cy="148"/>
            </a:xfrm>
            <a:custGeom>
              <a:avLst/>
              <a:gdLst/>
              <a:ahLst/>
              <a:cxnLst>
                <a:cxn ang="0">
                  <a:pos x="521" y="508"/>
                </a:cxn>
                <a:cxn ang="0">
                  <a:pos x="446" y="556"/>
                </a:cxn>
                <a:cxn ang="0">
                  <a:pos x="356" y="585"/>
                </a:cxn>
                <a:cxn ang="0">
                  <a:pos x="289" y="592"/>
                </a:cxn>
                <a:cxn ang="0">
                  <a:pos x="226" y="587"/>
                </a:cxn>
                <a:cxn ang="0">
                  <a:pos x="143" y="557"/>
                </a:cxn>
                <a:cxn ang="0">
                  <a:pos x="78" y="508"/>
                </a:cxn>
                <a:cxn ang="0">
                  <a:pos x="31" y="441"/>
                </a:cxn>
                <a:cxn ang="0">
                  <a:pos x="4" y="357"/>
                </a:cxn>
                <a:cxn ang="0">
                  <a:pos x="0" y="296"/>
                </a:cxn>
                <a:cxn ang="0">
                  <a:pos x="12" y="202"/>
                </a:cxn>
                <a:cxn ang="0">
                  <a:pos x="47" y="123"/>
                </a:cxn>
                <a:cxn ang="0">
                  <a:pos x="100" y="62"/>
                </a:cxn>
                <a:cxn ang="0">
                  <a:pos x="167" y="21"/>
                </a:cxn>
                <a:cxn ang="0">
                  <a:pos x="246" y="1"/>
                </a:cxn>
                <a:cxn ang="0">
                  <a:pos x="300" y="1"/>
                </a:cxn>
                <a:cxn ang="0">
                  <a:pos x="373" y="19"/>
                </a:cxn>
                <a:cxn ang="0">
                  <a:pos x="432" y="52"/>
                </a:cxn>
                <a:cxn ang="0">
                  <a:pos x="479" y="100"/>
                </a:cxn>
                <a:cxn ang="0">
                  <a:pos x="508" y="157"/>
                </a:cxn>
                <a:cxn ang="0">
                  <a:pos x="519" y="222"/>
                </a:cxn>
                <a:cxn ang="0">
                  <a:pos x="516" y="251"/>
                </a:cxn>
                <a:cxn ang="0">
                  <a:pos x="116" y="281"/>
                </a:cxn>
                <a:cxn ang="0">
                  <a:pos x="114" y="316"/>
                </a:cxn>
                <a:cxn ang="0">
                  <a:pos x="124" y="372"/>
                </a:cxn>
                <a:cxn ang="0">
                  <a:pos x="149" y="423"/>
                </a:cxn>
                <a:cxn ang="0">
                  <a:pos x="194" y="467"/>
                </a:cxn>
                <a:cxn ang="0">
                  <a:pos x="263" y="495"/>
                </a:cxn>
                <a:cxn ang="0">
                  <a:pos x="324" y="500"/>
                </a:cxn>
                <a:cxn ang="0">
                  <a:pos x="387" y="490"/>
                </a:cxn>
                <a:cxn ang="0">
                  <a:pos x="452" y="463"/>
                </a:cxn>
                <a:cxn ang="0">
                  <a:pos x="489" y="439"/>
                </a:cxn>
                <a:cxn ang="0">
                  <a:pos x="402" y="203"/>
                </a:cxn>
                <a:cxn ang="0">
                  <a:pos x="403" y="191"/>
                </a:cxn>
                <a:cxn ang="0">
                  <a:pos x="399" y="161"/>
                </a:cxn>
                <a:cxn ang="0">
                  <a:pos x="386" y="134"/>
                </a:cxn>
                <a:cxn ang="0">
                  <a:pos x="364" y="111"/>
                </a:cxn>
                <a:cxn ang="0">
                  <a:pos x="332" y="94"/>
                </a:cxn>
                <a:cxn ang="0">
                  <a:pos x="291" y="86"/>
                </a:cxn>
                <a:cxn ang="0">
                  <a:pos x="263" y="86"/>
                </a:cxn>
                <a:cxn ang="0">
                  <a:pos x="226" y="93"/>
                </a:cxn>
                <a:cxn ang="0">
                  <a:pos x="192" y="109"/>
                </a:cxn>
                <a:cxn ang="0">
                  <a:pos x="165" y="131"/>
                </a:cxn>
                <a:cxn ang="0">
                  <a:pos x="141" y="163"/>
                </a:cxn>
                <a:cxn ang="0">
                  <a:pos x="125" y="203"/>
                </a:cxn>
              </a:cxnLst>
              <a:rect l="0" t="0" r="r" b="b"/>
              <a:pathLst>
                <a:path w="521" h="592">
                  <a:moveTo>
                    <a:pt x="489" y="439"/>
                  </a:moveTo>
                  <a:lnTo>
                    <a:pt x="521" y="508"/>
                  </a:lnTo>
                  <a:lnTo>
                    <a:pt x="521" y="508"/>
                  </a:lnTo>
                  <a:lnTo>
                    <a:pt x="499" y="526"/>
                  </a:lnTo>
                  <a:lnTo>
                    <a:pt x="472" y="542"/>
                  </a:lnTo>
                  <a:lnTo>
                    <a:pt x="446" y="556"/>
                  </a:lnTo>
                  <a:lnTo>
                    <a:pt x="417" y="568"/>
                  </a:lnTo>
                  <a:lnTo>
                    <a:pt x="387" y="579"/>
                  </a:lnTo>
                  <a:lnTo>
                    <a:pt x="356" y="585"/>
                  </a:lnTo>
                  <a:lnTo>
                    <a:pt x="322" y="591"/>
                  </a:lnTo>
                  <a:lnTo>
                    <a:pt x="306" y="592"/>
                  </a:lnTo>
                  <a:lnTo>
                    <a:pt x="289" y="592"/>
                  </a:lnTo>
                  <a:lnTo>
                    <a:pt x="289" y="592"/>
                  </a:lnTo>
                  <a:lnTo>
                    <a:pt x="257" y="591"/>
                  </a:lnTo>
                  <a:lnTo>
                    <a:pt x="226" y="587"/>
                  </a:lnTo>
                  <a:lnTo>
                    <a:pt x="196" y="580"/>
                  </a:lnTo>
                  <a:lnTo>
                    <a:pt x="170" y="569"/>
                  </a:lnTo>
                  <a:lnTo>
                    <a:pt x="143" y="557"/>
                  </a:lnTo>
                  <a:lnTo>
                    <a:pt x="120" y="543"/>
                  </a:lnTo>
                  <a:lnTo>
                    <a:pt x="98" y="527"/>
                  </a:lnTo>
                  <a:lnTo>
                    <a:pt x="78" y="508"/>
                  </a:lnTo>
                  <a:lnTo>
                    <a:pt x="60" y="487"/>
                  </a:lnTo>
                  <a:lnTo>
                    <a:pt x="45" y="465"/>
                  </a:lnTo>
                  <a:lnTo>
                    <a:pt x="31" y="441"/>
                  </a:lnTo>
                  <a:lnTo>
                    <a:pt x="20" y="414"/>
                  </a:lnTo>
                  <a:lnTo>
                    <a:pt x="11" y="386"/>
                  </a:lnTo>
                  <a:lnTo>
                    <a:pt x="4" y="357"/>
                  </a:lnTo>
                  <a:lnTo>
                    <a:pt x="2" y="327"/>
                  </a:lnTo>
                  <a:lnTo>
                    <a:pt x="0" y="296"/>
                  </a:lnTo>
                  <a:lnTo>
                    <a:pt x="0" y="296"/>
                  </a:lnTo>
                  <a:lnTo>
                    <a:pt x="2" y="263"/>
                  </a:lnTo>
                  <a:lnTo>
                    <a:pt x="5" y="231"/>
                  </a:lnTo>
                  <a:lnTo>
                    <a:pt x="12" y="202"/>
                  </a:lnTo>
                  <a:lnTo>
                    <a:pt x="21" y="174"/>
                  </a:lnTo>
                  <a:lnTo>
                    <a:pt x="33" y="147"/>
                  </a:lnTo>
                  <a:lnTo>
                    <a:pt x="47" y="123"/>
                  </a:lnTo>
                  <a:lnTo>
                    <a:pt x="63" y="101"/>
                  </a:lnTo>
                  <a:lnTo>
                    <a:pt x="80" y="81"/>
                  </a:lnTo>
                  <a:lnTo>
                    <a:pt x="100" y="62"/>
                  </a:lnTo>
                  <a:lnTo>
                    <a:pt x="121" y="46"/>
                  </a:lnTo>
                  <a:lnTo>
                    <a:pt x="143" y="33"/>
                  </a:lnTo>
                  <a:lnTo>
                    <a:pt x="167" y="21"/>
                  </a:lnTo>
                  <a:lnTo>
                    <a:pt x="192" y="12"/>
                  </a:lnTo>
                  <a:lnTo>
                    <a:pt x="219" y="5"/>
                  </a:lnTo>
                  <a:lnTo>
                    <a:pt x="246" y="1"/>
                  </a:lnTo>
                  <a:lnTo>
                    <a:pt x="273" y="0"/>
                  </a:lnTo>
                  <a:lnTo>
                    <a:pt x="273" y="0"/>
                  </a:lnTo>
                  <a:lnTo>
                    <a:pt x="300" y="1"/>
                  </a:lnTo>
                  <a:lnTo>
                    <a:pt x="325" y="5"/>
                  </a:lnTo>
                  <a:lnTo>
                    <a:pt x="349" y="11"/>
                  </a:lnTo>
                  <a:lnTo>
                    <a:pt x="373" y="19"/>
                  </a:lnTo>
                  <a:lnTo>
                    <a:pt x="394" y="28"/>
                  </a:lnTo>
                  <a:lnTo>
                    <a:pt x="414" y="40"/>
                  </a:lnTo>
                  <a:lnTo>
                    <a:pt x="432" y="52"/>
                  </a:lnTo>
                  <a:lnTo>
                    <a:pt x="450" y="66"/>
                  </a:lnTo>
                  <a:lnTo>
                    <a:pt x="464" y="82"/>
                  </a:lnTo>
                  <a:lnTo>
                    <a:pt x="479" y="100"/>
                  </a:lnTo>
                  <a:lnTo>
                    <a:pt x="491" y="118"/>
                  </a:lnTo>
                  <a:lnTo>
                    <a:pt x="500" y="137"/>
                  </a:lnTo>
                  <a:lnTo>
                    <a:pt x="508" y="157"/>
                  </a:lnTo>
                  <a:lnTo>
                    <a:pt x="513" y="178"/>
                  </a:lnTo>
                  <a:lnTo>
                    <a:pt x="517" y="199"/>
                  </a:lnTo>
                  <a:lnTo>
                    <a:pt x="519" y="222"/>
                  </a:lnTo>
                  <a:lnTo>
                    <a:pt x="519" y="222"/>
                  </a:lnTo>
                  <a:lnTo>
                    <a:pt x="517" y="236"/>
                  </a:lnTo>
                  <a:lnTo>
                    <a:pt x="516" y="251"/>
                  </a:lnTo>
                  <a:lnTo>
                    <a:pt x="513" y="267"/>
                  </a:lnTo>
                  <a:lnTo>
                    <a:pt x="511" y="281"/>
                  </a:lnTo>
                  <a:lnTo>
                    <a:pt x="116" y="281"/>
                  </a:lnTo>
                  <a:lnTo>
                    <a:pt x="116" y="281"/>
                  </a:lnTo>
                  <a:lnTo>
                    <a:pt x="114" y="299"/>
                  </a:lnTo>
                  <a:lnTo>
                    <a:pt x="114" y="316"/>
                  </a:lnTo>
                  <a:lnTo>
                    <a:pt x="116" y="334"/>
                  </a:lnTo>
                  <a:lnTo>
                    <a:pt x="118" y="353"/>
                  </a:lnTo>
                  <a:lnTo>
                    <a:pt x="124" y="372"/>
                  </a:lnTo>
                  <a:lnTo>
                    <a:pt x="130" y="389"/>
                  </a:lnTo>
                  <a:lnTo>
                    <a:pt x="138" y="407"/>
                  </a:lnTo>
                  <a:lnTo>
                    <a:pt x="149" y="423"/>
                  </a:lnTo>
                  <a:lnTo>
                    <a:pt x="161" y="439"/>
                  </a:lnTo>
                  <a:lnTo>
                    <a:pt x="175" y="454"/>
                  </a:lnTo>
                  <a:lnTo>
                    <a:pt x="194" y="467"/>
                  </a:lnTo>
                  <a:lnTo>
                    <a:pt x="214" y="479"/>
                  </a:lnTo>
                  <a:lnTo>
                    <a:pt x="236" y="487"/>
                  </a:lnTo>
                  <a:lnTo>
                    <a:pt x="263" y="495"/>
                  </a:lnTo>
                  <a:lnTo>
                    <a:pt x="291" y="499"/>
                  </a:lnTo>
                  <a:lnTo>
                    <a:pt x="324" y="500"/>
                  </a:lnTo>
                  <a:lnTo>
                    <a:pt x="324" y="500"/>
                  </a:lnTo>
                  <a:lnTo>
                    <a:pt x="344" y="499"/>
                  </a:lnTo>
                  <a:lnTo>
                    <a:pt x="365" y="496"/>
                  </a:lnTo>
                  <a:lnTo>
                    <a:pt x="387" y="490"/>
                  </a:lnTo>
                  <a:lnTo>
                    <a:pt x="410" y="483"/>
                  </a:lnTo>
                  <a:lnTo>
                    <a:pt x="431" y="474"/>
                  </a:lnTo>
                  <a:lnTo>
                    <a:pt x="452" y="463"/>
                  </a:lnTo>
                  <a:lnTo>
                    <a:pt x="471" y="451"/>
                  </a:lnTo>
                  <a:lnTo>
                    <a:pt x="489" y="439"/>
                  </a:lnTo>
                  <a:lnTo>
                    <a:pt x="489" y="439"/>
                  </a:lnTo>
                  <a:close/>
                  <a:moveTo>
                    <a:pt x="125" y="203"/>
                  </a:moveTo>
                  <a:lnTo>
                    <a:pt x="402" y="203"/>
                  </a:lnTo>
                  <a:lnTo>
                    <a:pt x="402" y="203"/>
                  </a:lnTo>
                  <a:lnTo>
                    <a:pt x="403" y="199"/>
                  </a:lnTo>
                  <a:lnTo>
                    <a:pt x="403" y="191"/>
                  </a:lnTo>
                  <a:lnTo>
                    <a:pt x="403" y="191"/>
                  </a:lnTo>
                  <a:lnTo>
                    <a:pt x="403" y="181"/>
                  </a:lnTo>
                  <a:lnTo>
                    <a:pt x="402" y="171"/>
                  </a:lnTo>
                  <a:lnTo>
                    <a:pt x="399" y="161"/>
                  </a:lnTo>
                  <a:lnTo>
                    <a:pt x="395" y="151"/>
                  </a:lnTo>
                  <a:lnTo>
                    <a:pt x="391" y="143"/>
                  </a:lnTo>
                  <a:lnTo>
                    <a:pt x="386" y="134"/>
                  </a:lnTo>
                  <a:lnTo>
                    <a:pt x="379" y="126"/>
                  </a:lnTo>
                  <a:lnTo>
                    <a:pt x="371" y="118"/>
                  </a:lnTo>
                  <a:lnTo>
                    <a:pt x="364" y="111"/>
                  </a:lnTo>
                  <a:lnTo>
                    <a:pt x="353" y="105"/>
                  </a:lnTo>
                  <a:lnTo>
                    <a:pt x="342" y="100"/>
                  </a:lnTo>
                  <a:lnTo>
                    <a:pt x="332" y="94"/>
                  </a:lnTo>
                  <a:lnTo>
                    <a:pt x="318" y="92"/>
                  </a:lnTo>
                  <a:lnTo>
                    <a:pt x="305" y="88"/>
                  </a:lnTo>
                  <a:lnTo>
                    <a:pt x="291" y="86"/>
                  </a:lnTo>
                  <a:lnTo>
                    <a:pt x="275" y="86"/>
                  </a:lnTo>
                  <a:lnTo>
                    <a:pt x="275" y="86"/>
                  </a:lnTo>
                  <a:lnTo>
                    <a:pt x="263" y="86"/>
                  </a:lnTo>
                  <a:lnTo>
                    <a:pt x="249" y="88"/>
                  </a:lnTo>
                  <a:lnTo>
                    <a:pt x="238" y="90"/>
                  </a:lnTo>
                  <a:lnTo>
                    <a:pt x="226" y="93"/>
                  </a:lnTo>
                  <a:lnTo>
                    <a:pt x="215" y="97"/>
                  </a:lnTo>
                  <a:lnTo>
                    <a:pt x="203" y="102"/>
                  </a:lnTo>
                  <a:lnTo>
                    <a:pt x="192" y="109"/>
                  </a:lnTo>
                  <a:lnTo>
                    <a:pt x="183" y="115"/>
                  </a:lnTo>
                  <a:lnTo>
                    <a:pt x="173" y="123"/>
                  </a:lnTo>
                  <a:lnTo>
                    <a:pt x="165" y="131"/>
                  </a:lnTo>
                  <a:lnTo>
                    <a:pt x="155" y="141"/>
                  </a:lnTo>
                  <a:lnTo>
                    <a:pt x="147" y="151"/>
                  </a:lnTo>
                  <a:lnTo>
                    <a:pt x="141" y="163"/>
                  </a:lnTo>
                  <a:lnTo>
                    <a:pt x="135" y="175"/>
                  </a:lnTo>
                  <a:lnTo>
                    <a:pt x="130" y="190"/>
                  </a:lnTo>
                  <a:lnTo>
                    <a:pt x="125" y="203"/>
                  </a:lnTo>
                  <a:lnTo>
                    <a:pt x="125" y="203"/>
                  </a:lnTo>
                  <a:close/>
                </a:path>
              </a:pathLst>
            </a:custGeom>
            <a:solidFill>
              <a:srgbClr val="D0D2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4811" y="3969"/>
              <a:ext cx="36" cy="144"/>
            </a:xfrm>
            <a:custGeom>
              <a:avLst/>
              <a:gdLst/>
              <a:ahLst/>
              <a:cxnLst>
                <a:cxn ang="0">
                  <a:pos x="143" y="0"/>
                </a:cxn>
                <a:cxn ang="0">
                  <a:pos x="36" y="0"/>
                </a:cxn>
                <a:cxn ang="0">
                  <a:pos x="36" y="0"/>
                </a:cxn>
                <a:cxn ang="0">
                  <a:pos x="16" y="0"/>
                </a:cxn>
                <a:cxn ang="0">
                  <a:pos x="0" y="45"/>
                </a:cxn>
                <a:cxn ang="0">
                  <a:pos x="0" y="45"/>
                </a:cxn>
                <a:cxn ang="0">
                  <a:pos x="5" y="46"/>
                </a:cxn>
                <a:cxn ang="0">
                  <a:pos x="12" y="49"/>
                </a:cxn>
                <a:cxn ang="0">
                  <a:pos x="17" y="54"/>
                </a:cxn>
                <a:cxn ang="0">
                  <a:pos x="24" y="61"/>
                </a:cxn>
                <a:cxn ang="0">
                  <a:pos x="30" y="70"/>
                </a:cxn>
                <a:cxn ang="0">
                  <a:pos x="34" y="83"/>
                </a:cxn>
                <a:cxn ang="0">
                  <a:pos x="36" y="91"/>
                </a:cxn>
                <a:cxn ang="0">
                  <a:pos x="36" y="99"/>
                </a:cxn>
                <a:cxn ang="0">
                  <a:pos x="36" y="99"/>
                </a:cxn>
                <a:cxn ang="0">
                  <a:pos x="36" y="100"/>
                </a:cxn>
                <a:cxn ang="0">
                  <a:pos x="36" y="477"/>
                </a:cxn>
                <a:cxn ang="0">
                  <a:pos x="36" y="477"/>
                </a:cxn>
                <a:cxn ang="0">
                  <a:pos x="36" y="479"/>
                </a:cxn>
                <a:cxn ang="0">
                  <a:pos x="36" y="479"/>
                </a:cxn>
                <a:cxn ang="0">
                  <a:pos x="36" y="487"/>
                </a:cxn>
                <a:cxn ang="0">
                  <a:pos x="34" y="495"/>
                </a:cxn>
                <a:cxn ang="0">
                  <a:pos x="30" y="508"/>
                </a:cxn>
                <a:cxn ang="0">
                  <a:pos x="24" y="517"/>
                </a:cxn>
                <a:cxn ang="0">
                  <a:pos x="17" y="524"/>
                </a:cxn>
                <a:cxn ang="0">
                  <a:pos x="12" y="529"/>
                </a:cxn>
                <a:cxn ang="0">
                  <a:pos x="5" y="532"/>
                </a:cxn>
                <a:cxn ang="0">
                  <a:pos x="0" y="533"/>
                </a:cxn>
                <a:cxn ang="0">
                  <a:pos x="16" y="578"/>
                </a:cxn>
                <a:cxn ang="0">
                  <a:pos x="103" y="578"/>
                </a:cxn>
                <a:cxn ang="0">
                  <a:pos x="103" y="578"/>
                </a:cxn>
                <a:cxn ang="0">
                  <a:pos x="103" y="578"/>
                </a:cxn>
                <a:cxn ang="0">
                  <a:pos x="143" y="578"/>
                </a:cxn>
                <a:cxn ang="0">
                  <a:pos x="143" y="0"/>
                </a:cxn>
              </a:cxnLst>
              <a:rect l="0" t="0" r="r" b="b"/>
              <a:pathLst>
                <a:path w="143" h="578">
                  <a:moveTo>
                    <a:pt x="143" y="0"/>
                  </a:moveTo>
                  <a:lnTo>
                    <a:pt x="36" y="0"/>
                  </a:lnTo>
                  <a:lnTo>
                    <a:pt x="36" y="0"/>
                  </a:lnTo>
                  <a:lnTo>
                    <a:pt x="16" y="0"/>
                  </a:lnTo>
                  <a:lnTo>
                    <a:pt x="0" y="45"/>
                  </a:lnTo>
                  <a:lnTo>
                    <a:pt x="0" y="45"/>
                  </a:lnTo>
                  <a:lnTo>
                    <a:pt x="5" y="46"/>
                  </a:lnTo>
                  <a:lnTo>
                    <a:pt x="12" y="49"/>
                  </a:lnTo>
                  <a:lnTo>
                    <a:pt x="17" y="54"/>
                  </a:lnTo>
                  <a:lnTo>
                    <a:pt x="24" y="61"/>
                  </a:lnTo>
                  <a:lnTo>
                    <a:pt x="30" y="70"/>
                  </a:lnTo>
                  <a:lnTo>
                    <a:pt x="34" y="83"/>
                  </a:lnTo>
                  <a:lnTo>
                    <a:pt x="36" y="91"/>
                  </a:lnTo>
                  <a:lnTo>
                    <a:pt x="36" y="99"/>
                  </a:lnTo>
                  <a:lnTo>
                    <a:pt x="36" y="99"/>
                  </a:lnTo>
                  <a:lnTo>
                    <a:pt x="36" y="100"/>
                  </a:lnTo>
                  <a:lnTo>
                    <a:pt x="36" y="477"/>
                  </a:lnTo>
                  <a:lnTo>
                    <a:pt x="36" y="477"/>
                  </a:lnTo>
                  <a:lnTo>
                    <a:pt x="36" y="479"/>
                  </a:lnTo>
                  <a:lnTo>
                    <a:pt x="36" y="479"/>
                  </a:lnTo>
                  <a:lnTo>
                    <a:pt x="36" y="487"/>
                  </a:lnTo>
                  <a:lnTo>
                    <a:pt x="34" y="495"/>
                  </a:lnTo>
                  <a:lnTo>
                    <a:pt x="30" y="508"/>
                  </a:lnTo>
                  <a:lnTo>
                    <a:pt x="24" y="517"/>
                  </a:lnTo>
                  <a:lnTo>
                    <a:pt x="17" y="524"/>
                  </a:lnTo>
                  <a:lnTo>
                    <a:pt x="12" y="529"/>
                  </a:lnTo>
                  <a:lnTo>
                    <a:pt x="5" y="532"/>
                  </a:lnTo>
                  <a:lnTo>
                    <a:pt x="0" y="533"/>
                  </a:lnTo>
                  <a:lnTo>
                    <a:pt x="16" y="578"/>
                  </a:lnTo>
                  <a:lnTo>
                    <a:pt x="103" y="578"/>
                  </a:lnTo>
                  <a:lnTo>
                    <a:pt x="103" y="578"/>
                  </a:lnTo>
                  <a:lnTo>
                    <a:pt x="103" y="578"/>
                  </a:lnTo>
                  <a:lnTo>
                    <a:pt x="143" y="578"/>
                  </a:lnTo>
                  <a:lnTo>
                    <a:pt x="143" y="0"/>
                  </a:lnTo>
                  <a:close/>
                </a:path>
              </a:pathLst>
            </a:custGeom>
            <a:solidFill>
              <a:srgbClr val="D0D2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userDrawn="1"/>
          </p:nvSpPr>
          <p:spPr bwMode="auto">
            <a:xfrm>
              <a:off x="5435" y="3973"/>
              <a:ext cx="37" cy="17"/>
            </a:xfrm>
            <a:custGeom>
              <a:avLst/>
              <a:gdLst/>
              <a:ahLst/>
              <a:cxnLst>
                <a:cxn ang="0">
                  <a:pos x="37" y="11"/>
                </a:cxn>
                <a:cxn ang="0">
                  <a:pos x="37" y="67"/>
                </a:cxn>
                <a:cxn ang="0">
                  <a:pos x="22" y="67"/>
                </a:cxn>
                <a:cxn ang="0">
                  <a:pos x="22" y="11"/>
                </a:cxn>
                <a:cxn ang="0">
                  <a:pos x="0" y="11"/>
                </a:cxn>
                <a:cxn ang="0">
                  <a:pos x="0" y="0"/>
                </a:cxn>
                <a:cxn ang="0">
                  <a:pos x="59" y="0"/>
                </a:cxn>
                <a:cxn ang="0">
                  <a:pos x="59" y="11"/>
                </a:cxn>
                <a:cxn ang="0">
                  <a:pos x="37" y="11"/>
                </a:cxn>
                <a:cxn ang="0">
                  <a:pos x="134" y="67"/>
                </a:cxn>
                <a:cxn ang="0">
                  <a:pos x="134" y="27"/>
                </a:cxn>
                <a:cxn ang="0">
                  <a:pos x="134" y="27"/>
                </a:cxn>
                <a:cxn ang="0">
                  <a:pos x="135" y="21"/>
                </a:cxn>
                <a:cxn ang="0">
                  <a:pos x="135" y="21"/>
                </a:cxn>
                <a:cxn ang="0">
                  <a:pos x="132" y="27"/>
                </a:cxn>
                <a:cxn ang="0">
                  <a:pos x="115" y="67"/>
                </a:cxn>
                <a:cxn ang="0">
                  <a:pos x="106" y="67"/>
                </a:cxn>
                <a:cxn ang="0">
                  <a:pos x="89" y="27"/>
                </a:cxn>
                <a:cxn ang="0">
                  <a:pos x="89" y="27"/>
                </a:cxn>
                <a:cxn ang="0">
                  <a:pos x="86" y="21"/>
                </a:cxn>
                <a:cxn ang="0">
                  <a:pos x="86" y="21"/>
                </a:cxn>
                <a:cxn ang="0">
                  <a:pos x="86" y="27"/>
                </a:cxn>
                <a:cxn ang="0">
                  <a:pos x="86" y="67"/>
                </a:cxn>
                <a:cxn ang="0">
                  <a:pos x="74" y="67"/>
                </a:cxn>
                <a:cxn ang="0">
                  <a:pos x="74" y="0"/>
                </a:cxn>
                <a:cxn ang="0">
                  <a:pos x="90" y="0"/>
                </a:cxn>
                <a:cxn ang="0">
                  <a:pos x="111" y="47"/>
                </a:cxn>
                <a:cxn ang="0">
                  <a:pos x="132" y="0"/>
                </a:cxn>
                <a:cxn ang="0">
                  <a:pos x="147" y="0"/>
                </a:cxn>
                <a:cxn ang="0">
                  <a:pos x="147" y="67"/>
                </a:cxn>
                <a:cxn ang="0">
                  <a:pos x="134" y="67"/>
                </a:cxn>
              </a:cxnLst>
              <a:rect l="0" t="0" r="r" b="b"/>
              <a:pathLst>
                <a:path w="147" h="67">
                  <a:moveTo>
                    <a:pt x="37" y="11"/>
                  </a:moveTo>
                  <a:lnTo>
                    <a:pt x="37" y="67"/>
                  </a:lnTo>
                  <a:lnTo>
                    <a:pt x="22" y="67"/>
                  </a:lnTo>
                  <a:lnTo>
                    <a:pt x="22" y="11"/>
                  </a:lnTo>
                  <a:lnTo>
                    <a:pt x="0" y="11"/>
                  </a:lnTo>
                  <a:lnTo>
                    <a:pt x="0" y="0"/>
                  </a:lnTo>
                  <a:lnTo>
                    <a:pt x="59" y="0"/>
                  </a:lnTo>
                  <a:lnTo>
                    <a:pt x="59" y="11"/>
                  </a:lnTo>
                  <a:lnTo>
                    <a:pt x="37" y="11"/>
                  </a:lnTo>
                  <a:close/>
                  <a:moveTo>
                    <a:pt x="134" y="67"/>
                  </a:moveTo>
                  <a:lnTo>
                    <a:pt x="134" y="27"/>
                  </a:lnTo>
                  <a:lnTo>
                    <a:pt x="134" y="27"/>
                  </a:lnTo>
                  <a:lnTo>
                    <a:pt x="135" y="21"/>
                  </a:lnTo>
                  <a:lnTo>
                    <a:pt x="135" y="21"/>
                  </a:lnTo>
                  <a:lnTo>
                    <a:pt x="132" y="27"/>
                  </a:lnTo>
                  <a:lnTo>
                    <a:pt x="115" y="67"/>
                  </a:lnTo>
                  <a:lnTo>
                    <a:pt x="106" y="67"/>
                  </a:lnTo>
                  <a:lnTo>
                    <a:pt x="89" y="27"/>
                  </a:lnTo>
                  <a:lnTo>
                    <a:pt x="89" y="27"/>
                  </a:lnTo>
                  <a:lnTo>
                    <a:pt x="86" y="21"/>
                  </a:lnTo>
                  <a:lnTo>
                    <a:pt x="86" y="21"/>
                  </a:lnTo>
                  <a:lnTo>
                    <a:pt x="86" y="27"/>
                  </a:lnTo>
                  <a:lnTo>
                    <a:pt x="86" y="67"/>
                  </a:lnTo>
                  <a:lnTo>
                    <a:pt x="74" y="67"/>
                  </a:lnTo>
                  <a:lnTo>
                    <a:pt x="74" y="0"/>
                  </a:lnTo>
                  <a:lnTo>
                    <a:pt x="90" y="0"/>
                  </a:lnTo>
                  <a:lnTo>
                    <a:pt x="111" y="47"/>
                  </a:lnTo>
                  <a:lnTo>
                    <a:pt x="132" y="0"/>
                  </a:lnTo>
                  <a:lnTo>
                    <a:pt x="147" y="0"/>
                  </a:lnTo>
                  <a:lnTo>
                    <a:pt x="147" y="67"/>
                  </a:lnTo>
                  <a:lnTo>
                    <a:pt x="134" y="67"/>
                  </a:lnTo>
                  <a:close/>
                </a:path>
              </a:pathLst>
            </a:custGeom>
            <a:solidFill>
              <a:srgbClr val="D0D2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Slide Number Placeholder 5"/>
          <p:cNvSpPr>
            <a:spLocks noGrp="1"/>
          </p:cNvSpPr>
          <p:nvPr>
            <p:ph type="sldNum" sz="quarter" idx="4"/>
          </p:nvPr>
        </p:nvSpPr>
        <p:spPr>
          <a:xfrm>
            <a:off x="457200" y="6368630"/>
            <a:ext cx="1966913" cy="195262"/>
          </a:xfrm>
          <a:prstGeom prst="rect">
            <a:avLst/>
          </a:prstGeom>
        </p:spPr>
        <p:txBody>
          <a:bodyPr/>
          <a:lstStyle>
            <a:lvl1pPr>
              <a:defRPr sz="1000" b="0" smtClean="0">
                <a:latin typeface="Century Gothic" pitchFamily="34" charset="0"/>
              </a:defRPr>
            </a:lvl1pPr>
          </a:lstStyle>
          <a:p>
            <a:pPr>
              <a:defRPr/>
            </a:pPr>
            <a:r>
              <a:rPr lang="en-US" dirty="0" smtClean="0"/>
              <a:t>Page </a:t>
            </a:r>
            <a:fld id="{122E5FEA-9336-409D-89CA-0ECEE5812FC3}" type="slidenum">
              <a:rPr lang="en-US" smtClean="0"/>
              <a:pPr>
                <a:defRPr/>
              </a:pPr>
              <a:t>‹#›</a:t>
            </a:fld>
            <a:endParaRPr lang="en-US" dirty="0"/>
          </a:p>
        </p:txBody>
      </p:sp>
      <p:sp>
        <p:nvSpPr>
          <p:cNvPr id="17" name="Footer Placeholder 6"/>
          <p:cNvSpPr>
            <a:spLocks noGrp="1"/>
          </p:cNvSpPr>
          <p:nvPr>
            <p:ph type="ftr" sz="quarter" idx="3"/>
          </p:nvPr>
        </p:nvSpPr>
        <p:spPr>
          <a:xfrm>
            <a:off x="457200" y="6150721"/>
            <a:ext cx="4629150" cy="182562"/>
          </a:xfrm>
          <a:prstGeom prst="rect">
            <a:avLst/>
          </a:prstGeom>
        </p:spPr>
        <p:txBody>
          <a:bodyPr/>
          <a:lstStyle>
            <a:lvl1pPr algn="l">
              <a:defRPr sz="1000" b="1">
                <a:solidFill>
                  <a:schemeClr val="tx1"/>
                </a:solidFill>
                <a:latin typeface="Century Gothic"/>
                <a:ea typeface="ＭＳ Ｐゴシック" charset="-128"/>
                <a:cs typeface="Century Gothic"/>
              </a:defRPr>
            </a:lvl1pPr>
          </a:lstStyle>
          <a:p>
            <a:pPr>
              <a:defRPr/>
            </a:pPr>
            <a:endParaRPr lang="en-US" dirty="0"/>
          </a:p>
        </p:txBody>
      </p:sp>
    </p:spTree>
    <p:extLst>
      <p:ext uri="{BB962C8B-B14F-4D97-AF65-F5344CB8AC3E}">
        <p14:creationId xmlns:p14="http://schemas.microsoft.com/office/powerpoint/2010/main" val="114267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2">
    <p:bg>
      <p:bgPr>
        <a:gradFill flip="none" rotWithShape="1">
          <a:gsLst>
            <a:gs pos="0">
              <a:schemeClr val="bg1">
                <a:lumMod val="85000"/>
                <a:alpha val="80000"/>
              </a:schemeClr>
            </a:gs>
            <a:gs pos="100000">
              <a:prstClr val="white"/>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2" name="Picture 1" descr="angled-lines-hal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73450"/>
            <a:ext cx="9144000" cy="3384550"/>
          </a:xfrm>
          <a:prstGeom prst="rect">
            <a:avLst/>
          </a:prstGeom>
        </p:spPr>
      </p:pic>
      <p:sp>
        <p:nvSpPr>
          <p:cNvPr id="12" name="Rectangle 11"/>
          <p:cNvSpPr/>
          <p:nvPr/>
        </p:nvSpPr>
        <p:spPr>
          <a:xfrm>
            <a:off x="3835888" y="6524165"/>
            <a:ext cx="1534394" cy="276999"/>
          </a:xfrm>
          <a:prstGeom prst="rect">
            <a:avLst/>
          </a:prstGeom>
        </p:spPr>
        <p:txBody>
          <a:bodyPr wrap="none">
            <a:spAutoFit/>
          </a:bodyPr>
          <a:lstStyle/>
          <a:p>
            <a:pPr algn="ctr"/>
            <a:r>
              <a:rPr lang="en-US" sz="1200" dirty="0">
                <a:solidFill>
                  <a:schemeClr val="tx1">
                    <a:lumMod val="60000"/>
                    <a:lumOff val="40000"/>
                  </a:schemeClr>
                </a:solidFill>
                <a:latin typeface="Century Gothic"/>
                <a:cs typeface="Century Gothic"/>
              </a:rPr>
              <a:t>WWW.IDEAS.COM</a:t>
            </a:r>
            <a:endParaRPr lang="en-US" sz="1400" dirty="0">
              <a:solidFill>
                <a:schemeClr val="tx1">
                  <a:lumMod val="60000"/>
                  <a:lumOff val="40000"/>
                </a:schemeClr>
              </a:solidFill>
              <a:latin typeface="Century Gothic"/>
              <a:cs typeface="Century Gothic"/>
            </a:endParaRPr>
          </a:p>
        </p:txBody>
      </p:sp>
      <p:cxnSp>
        <p:nvCxnSpPr>
          <p:cNvPr id="13" name="Straight Connector 12"/>
          <p:cNvCxnSpPr/>
          <p:nvPr/>
        </p:nvCxnSpPr>
        <p:spPr>
          <a:xfrm flipH="1">
            <a:off x="2848950" y="6405966"/>
            <a:ext cx="34544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2576591" y="1087074"/>
            <a:ext cx="4071365" cy="656129"/>
          </a:xfrm>
          <a:prstGeom prst="rect">
            <a:avLst/>
          </a:prstGeom>
        </p:spPr>
      </p:pic>
      <p:sp>
        <p:nvSpPr>
          <p:cNvPr id="16" name="Rectangle 15"/>
          <p:cNvSpPr/>
          <p:nvPr/>
        </p:nvSpPr>
        <p:spPr>
          <a:xfrm>
            <a:off x="4030915" y="4241085"/>
            <a:ext cx="1184940" cy="276999"/>
          </a:xfrm>
          <a:prstGeom prst="rect">
            <a:avLst/>
          </a:prstGeom>
        </p:spPr>
        <p:txBody>
          <a:bodyPr wrap="none">
            <a:spAutoFit/>
          </a:bodyPr>
          <a:lstStyle/>
          <a:p>
            <a:pPr algn="ctr"/>
            <a:r>
              <a:rPr lang="en-US" sz="1200" dirty="0" smtClean="0">
                <a:solidFill>
                  <a:srgbClr val="FFFFFF"/>
                </a:solidFill>
                <a:latin typeface="Century Gothic"/>
                <a:cs typeface="Century Gothic"/>
              </a:rPr>
              <a:t>PARTICIPANTS</a:t>
            </a:r>
            <a:endParaRPr lang="en-US" sz="1200" dirty="0">
              <a:solidFill>
                <a:srgbClr val="FFFFFF"/>
              </a:solidFill>
              <a:latin typeface="Century Gothic"/>
              <a:cs typeface="Century Gothic"/>
            </a:endParaRPr>
          </a:p>
        </p:txBody>
      </p:sp>
      <p:sp>
        <p:nvSpPr>
          <p:cNvPr id="21" name="Content Placeholder 11"/>
          <p:cNvSpPr>
            <a:spLocks noGrp="1"/>
          </p:cNvSpPr>
          <p:nvPr>
            <p:ph sz="quarter" idx="10"/>
          </p:nvPr>
        </p:nvSpPr>
        <p:spPr>
          <a:xfrm>
            <a:off x="727732" y="4397334"/>
            <a:ext cx="3422650" cy="1778000"/>
          </a:xfrm>
          <a:prstGeom prst="rect">
            <a:avLst/>
          </a:prstGeom>
        </p:spPr>
        <p:txBody>
          <a:bodyPr vert="horz"/>
          <a:lstStyle>
            <a:lvl1pPr marL="0" indent="0" algn="ctr">
              <a:buFontTx/>
              <a:buNone/>
              <a:defRPr sz="1800">
                <a:solidFill>
                  <a:schemeClr val="bg1"/>
                </a:solidFill>
              </a:defRPr>
            </a:lvl1pPr>
            <a:lvl2pPr marL="457200" indent="0" algn="ctr">
              <a:buFontTx/>
              <a:buNone/>
              <a:defRPr sz="1800">
                <a:solidFill>
                  <a:schemeClr val="bg1"/>
                </a:solidFill>
              </a:defRPr>
            </a:lvl2pPr>
            <a:lvl3pPr marL="914400" indent="0" algn="ctr">
              <a:buFontTx/>
              <a:buNone/>
              <a:defRPr sz="1800">
                <a:solidFill>
                  <a:schemeClr val="bg1"/>
                </a:solidFill>
              </a:defRPr>
            </a:lvl3pPr>
            <a:lvl4pPr marL="1371600" indent="0" algn="ctr">
              <a:buFontTx/>
              <a:buNone/>
              <a:defRPr sz="1800">
                <a:solidFill>
                  <a:schemeClr val="bg1"/>
                </a:solidFill>
              </a:defRPr>
            </a:lvl4pPr>
            <a:lvl5pPr marL="1828800" indent="0" algn="ctr">
              <a:buFontTx/>
              <a:buNone/>
              <a:defRPr sz="1800">
                <a:solidFill>
                  <a:schemeClr val="bg1"/>
                </a:solidFill>
              </a:defRPr>
            </a:lvl5pPr>
          </a:lstStyle>
          <a:p>
            <a:pPr lvl="0"/>
            <a:r>
              <a:rPr lang="zh-CN" altLang="en-US" smtClean="0"/>
              <a:t>单击此处编辑母版文本样式</a:t>
            </a:r>
          </a:p>
        </p:txBody>
      </p:sp>
      <p:sp>
        <p:nvSpPr>
          <p:cNvPr id="22" name="Content Placeholder 11"/>
          <p:cNvSpPr>
            <a:spLocks noGrp="1"/>
          </p:cNvSpPr>
          <p:nvPr>
            <p:ph sz="quarter" idx="11"/>
          </p:nvPr>
        </p:nvSpPr>
        <p:spPr>
          <a:xfrm>
            <a:off x="4936631" y="4397334"/>
            <a:ext cx="3422650" cy="1778000"/>
          </a:xfrm>
          <a:prstGeom prst="rect">
            <a:avLst/>
          </a:prstGeom>
        </p:spPr>
        <p:txBody>
          <a:bodyPr vert="horz"/>
          <a:lstStyle>
            <a:lvl1pPr marL="0" indent="0" algn="ctr">
              <a:buFontTx/>
              <a:buNone/>
              <a:defRPr sz="1800">
                <a:solidFill>
                  <a:schemeClr val="bg1"/>
                </a:solidFill>
              </a:defRPr>
            </a:lvl1pPr>
            <a:lvl2pPr marL="457200" indent="0" algn="ctr">
              <a:buFontTx/>
              <a:buNone/>
              <a:defRPr sz="1800">
                <a:solidFill>
                  <a:schemeClr val="bg1"/>
                </a:solidFill>
              </a:defRPr>
            </a:lvl2pPr>
            <a:lvl3pPr marL="914400" indent="0" algn="ctr">
              <a:buFontTx/>
              <a:buNone/>
              <a:defRPr sz="1800">
                <a:solidFill>
                  <a:schemeClr val="bg1"/>
                </a:solidFill>
              </a:defRPr>
            </a:lvl3pPr>
            <a:lvl4pPr marL="1371600" indent="0" algn="ctr">
              <a:buFontTx/>
              <a:buNone/>
              <a:defRPr sz="1800">
                <a:solidFill>
                  <a:schemeClr val="bg1"/>
                </a:solidFill>
              </a:defRPr>
            </a:lvl4pPr>
            <a:lvl5pPr marL="1828800" indent="0" algn="ctr">
              <a:buFontTx/>
              <a:buNone/>
              <a:defRPr sz="1800">
                <a:solidFill>
                  <a:schemeClr val="bg1"/>
                </a:solidFill>
              </a:defRPr>
            </a:lvl5pPr>
          </a:lstStyle>
          <a:p>
            <a:pPr lvl="0"/>
            <a:r>
              <a:rPr lang="zh-CN" altLang="en-US" smtClean="0"/>
              <a:t>单击此处编辑母版文本样式</a:t>
            </a:r>
          </a:p>
        </p:txBody>
      </p:sp>
      <p:sp>
        <p:nvSpPr>
          <p:cNvPr id="23" name="Title 22"/>
          <p:cNvSpPr>
            <a:spLocks noGrp="1"/>
          </p:cNvSpPr>
          <p:nvPr>
            <p:ph type="title"/>
          </p:nvPr>
        </p:nvSpPr>
        <p:spPr>
          <a:xfrm>
            <a:off x="0" y="2387601"/>
            <a:ext cx="9144000" cy="1085850"/>
          </a:xfrm>
          <a:prstGeom prst="rect">
            <a:avLst/>
          </a:prstGeom>
        </p:spPr>
        <p:txBody>
          <a:bodyPr vert="horz" anchor="ctr"/>
          <a:lstStyle>
            <a:lvl1pPr algn="ctr">
              <a:defRPr/>
            </a:lvl1pPr>
          </a:lstStyle>
          <a:p>
            <a:r>
              <a:rPr lang="zh-CN" altLang="en-US" smtClean="0"/>
              <a:t>单击此处编辑母版标题样式</a:t>
            </a:r>
            <a:endParaRPr lang="en-US"/>
          </a:p>
        </p:txBody>
      </p:sp>
    </p:spTree>
    <p:extLst>
      <p:ext uri="{BB962C8B-B14F-4D97-AF65-F5344CB8AC3E}">
        <p14:creationId xmlns:p14="http://schemas.microsoft.com/office/powerpoint/2010/main" val="42085614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0" hangingPunct="0"/>
            <a:fld id="{221DCC8E-0F21-48C8-9273-486D8A9D0FE5}" type="datetimeFigureOut">
              <a:rPr lang="en-US" sz="2400" b="1" smtClean="0">
                <a:solidFill>
                  <a:srgbClr val="6C6F70"/>
                </a:solidFill>
                <a:ea typeface="ＭＳ Ｐゴシック" pitchFamily="34" charset="-128"/>
              </a:rPr>
              <a:pPr defTabSz="914400" eaLnBrk="0" hangingPunct="0"/>
              <a:t>7/2/2014</a:t>
            </a:fld>
            <a:endParaRPr lang="en-US" sz="2400" b="1">
              <a:solidFill>
                <a:srgbClr val="6C6F70"/>
              </a:solidFill>
              <a:ea typeface="ＭＳ Ｐゴシック" pitchFamily="34" charset="-128"/>
            </a:endParaRPr>
          </a:p>
        </p:txBody>
      </p:sp>
      <p:sp>
        <p:nvSpPr>
          <p:cNvPr id="4" name="Footer Placeholder 3"/>
          <p:cNvSpPr>
            <a:spLocks noGrp="1"/>
          </p:cNvSpPr>
          <p:nvPr>
            <p:ph type="ftr" sz="quarter" idx="11"/>
          </p:nvPr>
        </p:nvSpPr>
        <p:spPr>
          <a:xfrm>
            <a:off x="457200" y="6149975"/>
            <a:ext cx="4629150" cy="182563"/>
          </a:xfrm>
          <a:prstGeom prst="rect">
            <a:avLst/>
          </a:prstGeom>
        </p:spPr>
        <p:txBody>
          <a:bodyPr/>
          <a:lstStyle/>
          <a:p>
            <a:endParaRPr lang="en-US">
              <a:solidFill>
                <a:srgbClr val="6C6F70"/>
              </a:solidFill>
            </a:endParaRPr>
          </a:p>
        </p:txBody>
      </p:sp>
      <p:sp>
        <p:nvSpPr>
          <p:cNvPr id="5" name="Slide Number Placeholder 4"/>
          <p:cNvSpPr>
            <a:spLocks noGrp="1"/>
          </p:cNvSpPr>
          <p:nvPr>
            <p:ph type="sldNum" sz="quarter" idx="12"/>
          </p:nvPr>
        </p:nvSpPr>
        <p:spPr>
          <a:xfrm>
            <a:off x="457200" y="6369050"/>
            <a:ext cx="1966913" cy="195263"/>
          </a:xfrm>
          <a:prstGeom prst="rect">
            <a:avLst/>
          </a:prstGeom>
        </p:spPr>
        <p:txBody>
          <a:bodyPr/>
          <a:lstStyle/>
          <a:p>
            <a:fld id="{AC32A25A-B610-4911-BF37-6B06E85EBAD7}" type="slidenum">
              <a:rPr lang="en-US">
                <a:solidFill>
                  <a:srgbClr val="6C6F70"/>
                </a:solidFill>
              </a:rPr>
              <a:pPr/>
              <a:t>‹#›</a:t>
            </a:fld>
            <a:endParaRPr lang="en-US">
              <a:solidFill>
                <a:srgbClr val="6C6F70"/>
              </a:solidFill>
            </a:endParaRPr>
          </a:p>
        </p:txBody>
      </p:sp>
    </p:spTree>
    <p:extLst>
      <p:ext uri="{BB962C8B-B14F-4D97-AF65-F5344CB8AC3E}">
        <p14:creationId xmlns:p14="http://schemas.microsoft.com/office/powerpoint/2010/main" val="161147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397555"/>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1876528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397555"/>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0345113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397555"/>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0466190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节标题">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457200" y="2851497"/>
            <a:ext cx="5926667" cy="1143000"/>
          </a:xfrm>
          <a:prstGeom prst="rect">
            <a:avLst/>
          </a:prstGeom>
        </p:spPr>
        <p:txBody>
          <a:bodyPr/>
          <a:lstStyle>
            <a:lvl1pPr>
              <a:defRPr sz="4000" baseline="0">
                <a:solidFill>
                  <a:srgbClr val="FFFFFF"/>
                </a:solidFill>
              </a:defRPr>
            </a:lvl1pPr>
          </a:lstStyle>
          <a:p>
            <a:r>
              <a:rPr lang="zh-CN" altLang="en-US" smtClean="0"/>
              <a:t>单击此处编辑母版标题样式</a:t>
            </a:r>
            <a:endParaRPr lang="en-US" dirty="0"/>
          </a:p>
        </p:txBody>
      </p:sp>
      <p:sp>
        <p:nvSpPr>
          <p:cNvPr id="14" name="Slide Number Placeholder 5"/>
          <p:cNvSpPr>
            <a:spLocks noGrp="1"/>
          </p:cNvSpPr>
          <p:nvPr>
            <p:ph type="sldNum" sz="quarter" idx="10"/>
          </p:nvPr>
        </p:nvSpPr>
        <p:spPr>
          <a:xfrm>
            <a:off x="457200" y="6311900"/>
            <a:ext cx="1966913" cy="230188"/>
          </a:xfrm>
          <a:prstGeom prst="rect">
            <a:avLst/>
          </a:prstGeom>
        </p:spPr>
        <p:txBody>
          <a:bodyPr/>
          <a:lstStyle>
            <a:lvl1pPr>
              <a:defRPr>
                <a:solidFill>
                  <a:schemeClr val="bg1"/>
                </a:solidFill>
              </a:defRPr>
            </a:lvl1pPr>
          </a:lstStyle>
          <a:p>
            <a:pPr>
              <a:defRPr/>
            </a:pPr>
            <a:fld id="{3A307D84-D10D-48C4-8EB0-1FE837D6EE43}" type="slidenum">
              <a:rPr lang="en-US"/>
              <a:pPr>
                <a:defRPr/>
              </a:pPr>
              <a:t>‹#›</a:t>
            </a:fld>
            <a:endParaRPr lang="en-US"/>
          </a:p>
        </p:txBody>
      </p:sp>
      <p:sp>
        <p:nvSpPr>
          <p:cNvPr id="15" name="Footer Placeholder 6"/>
          <p:cNvSpPr>
            <a:spLocks noGrp="1"/>
          </p:cNvSpPr>
          <p:nvPr>
            <p:ph type="ftr" sz="quarter" idx="11"/>
          </p:nvPr>
        </p:nvSpPr>
        <p:spPr>
          <a:xfrm>
            <a:off x="457200" y="6081713"/>
            <a:ext cx="4629150" cy="182562"/>
          </a:xfrm>
          <a:prstGeom prst="rect">
            <a:avLst/>
          </a:prstGeom>
        </p:spPr>
        <p:txBody>
          <a:bodyPr/>
          <a:lstStyle>
            <a:lvl1pPr algn="l">
              <a:defRPr sz="1100">
                <a:solidFill>
                  <a:schemeClr val="bg1"/>
                </a:solidFill>
                <a:latin typeface="Century Gothic"/>
                <a:ea typeface="ＭＳ Ｐゴシック" charset="-128"/>
                <a:cs typeface="Century Gothic"/>
              </a:defRPr>
            </a:lvl1pPr>
          </a:lstStyle>
          <a:p>
            <a:pPr>
              <a:defRPr/>
            </a:pPr>
            <a:endParaRPr lang="en-US"/>
          </a:p>
        </p:txBody>
      </p:sp>
    </p:spTree>
    <p:extLst>
      <p:ext uri="{BB962C8B-B14F-4D97-AF65-F5344CB8AC3E}">
        <p14:creationId xmlns:p14="http://schemas.microsoft.com/office/powerpoint/2010/main" val="3515634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265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rgbClr val="0072B3"/>
                </a:solidFill>
              </a:defRPr>
            </a:lvl1pPr>
          </a:lstStyle>
          <a:p>
            <a:r>
              <a:rPr lang="zh-CN" altLang="en-US" smtClean="0"/>
              <a:t>单击此处编辑母版标题样式</a:t>
            </a:r>
            <a:endParaRPr lang="en-US" dirty="0"/>
          </a:p>
        </p:txBody>
      </p:sp>
      <p:sp>
        <p:nvSpPr>
          <p:cNvPr id="6" name="Content Placeholder 2"/>
          <p:cNvSpPr>
            <a:spLocks noGrp="1"/>
          </p:cNvSpPr>
          <p:nvPr>
            <p:ph idx="1"/>
          </p:nvPr>
        </p:nvSpPr>
        <p:spPr>
          <a:xfrm>
            <a:off x="457200" y="1600200"/>
            <a:ext cx="8229600" cy="4309533"/>
          </a:xfrm>
          <a:prstGeom prst="rect">
            <a:avLst/>
          </a:prstGeom>
        </p:spPr>
        <p:txBody>
          <a:bodyPr/>
          <a:lstStyle>
            <a:lvl1pPr>
              <a:buClr>
                <a:srgbClr val="0072B3"/>
              </a:buClr>
              <a:buNone/>
              <a:defRPr sz="2000" baseline="0"/>
            </a:lvl1pPr>
            <a:lvl2pPr>
              <a:buClr>
                <a:srgbClr val="0072B3"/>
              </a:buClr>
              <a:defRPr sz="1800"/>
            </a:lvl2pPr>
            <a:lvl3pPr>
              <a:buClr>
                <a:srgbClr val="0072B3"/>
              </a:buClr>
              <a:defRPr sz="1600"/>
            </a:lvl3pPr>
            <a:lvl4pPr>
              <a:buClr>
                <a:srgbClr val="0072B3"/>
              </a:buClr>
              <a:defRPr sz="1400"/>
            </a:lvl4pPr>
            <a:lvl5pPr>
              <a:buClr>
                <a:srgbClr val="0072B3"/>
              </a:buClr>
              <a:defRPr sz="1200"/>
            </a:lvl5pPr>
          </a:lstStyle>
          <a:p>
            <a:pPr lvl="0"/>
            <a:r>
              <a:rPr lang="zh-CN" altLang="en-US" smtClean="0"/>
              <a:t>单击此处编辑母版文本样式</a:t>
            </a:r>
          </a:p>
        </p:txBody>
      </p:sp>
      <p:sp>
        <p:nvSpPr>
          <p:cNvPr id="13" name="Slide Number Placeholder 5"/>
          <p:cNvSpPr>
            <a:spLocks noGrp="1"/>
          </p:cNvSpPr>
          <p:nvPr>
            <p:ph type="sldNum" sz="quarter" idx="10"/>
          </p:nvPr>
        </p:nvSpPr>
        <p:spPr>
          <a:xfrm>
            <a:off x="457200" y="6369050"/>
            <a:ext cx="1966913" cy="195263"/>
          </a:xfrm>
          <a:prstGeom prst="rect">
            <a:avLst/>
          </a:prstGeom>
        </p:spPr>
        <p:txBody>
          <a:bodyPr/>
          <a:lstStyle>
            <a:lvl1pPr>
              <a:defRPr sz="1000" b="0">
                <a:latin typeface="Century Gothic" pitchFamily="34" charset="0"/>
              </a:defRPr>
            </a:lvl1pPr>
          </a:lstStyle>
          <a:p>
            <a:pPr>
              <a:defRPr/>
            </a:pPr>
            <a:fld id="{738DD1E0-5889-45DD-9DE5-CE60580721A7}" type="slidenum">
              <a:rPr lang="en-US"/>
              <a:pPr>
                <a:defRPr/>
              </a:pPr>
              <a:t>‹#›</a:t>
            </a:fld>
            <a:endParaRPr lang="en-US"/>
          </a:p>
        </p:txBody>
      </p:sp>
      <p:sp>
        <p:nvSpPr>
          <p:cNvPr id="14" name="Footer Placeholder 6"/>
          <p:cNvSpPr>
            <a:spLocks noGrp="1"/>
          </p:cNvSpPr>
          <p:nvPr>
            <p:ph type="ftr" sz="quarter" idx="11"/>
          </p:nvPr>
        </p:nvSpPr>
        <p:spPr>
          <a:xfrm>
            <a:off x="457200" y="6149975"/>
            <a:ext cx="4629150" cy="182563"/>
          </a:xfrm>
          <a:prstGeom prst="rect">
            <a:avLst/>
          </a:prstGeom>
        </p:spPr>
        <p:txBody>
          <a:bodyPr/>
          <a:lstStyle>
            <a:lvl1pPr algn="l">
              <a:defRPr sz="1000" b="1">
                <a:solidFill>
                  <a:schemeClr val="tx1"/>
                </a:solidFill>
                <a:latin typeface="Century Gothic"/>
                <a:ea typeface="ＭＳ Ｐゴシック" charset="-128"/>
                <a:cs typeface="Century Gothic"/>
              </a:defRPr>
            </a:lvl1pPr>
          </a:lstStyle>
          <a:p>
            <a:pPr>
              <a:defRPr/>
            </a:pPr>
            <a:endParaRPr lang="en-US"/>
          </a:p>
        </p:txBody>
      </p:sp>
    </p:spTree>
    <p:extLst>
      <p:ext uri="{BB962C8B-B14F-4D97-AF65-F5344CB8AC3E}">
        <p14:creationId xmlns:p14="http://schemas.microsoft.com/office/powerpoint/2010/main" val="2126501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7200" y="1600200"/>
            <a:ext cx="8229600" cy="4360333"/>
          </a:xfrm>
          <a:prstGeom prst="rect">
            <a:avLst/>
          </a:prstGeom>
        </p:spPr>
        <p:txBody>
          <a:bodyPr/>
          <a:lstStyle>
            <a:lvl1pPr>
              <a:buClr>
                <a:srgbClr val="0072B3"/>
              </a:buClr>
              <a:defRPr sz="2000"/>
            </a:lvl1pPr>
            <a:lvl2pPr>
              <a:buClr>
                <a:srgbClr val="0072B3"/>
              </a:buClr>
              <a:defRPr sz="1800"/>
            </a:lvl2pPr>
            <a:lvl3pPr>
              <a:buClr>
                <a:srgbClr val="0072B3"/>
              </a:buClr>
              <a:defRPr sz="1600"/>
            </a:lvl3pPr>
            <a:lvl4pPr>
              <a:buClr>
                <a:srgbClr val="0072B3"/>
              </a:buClr>
              <a:defRPr sz="1400"/>
            </a:lvl4pPr>
            <a:lvl5pPr>
              <a:buClr>
                <a:srgbClr val="0072B3"/>
              </a:buClr>
              <a:buFont typeface="Arial"/>
              <a:buChar char="•"/>
              <a:defRPr sz="12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2" name="Slide Number Placeholder 5"/>
          <p:cNvSpPr>
            <a:spLocks noGrp="1"/>
          </p:cNvSpPr>
          <p:nvPr>
            <p:ph type="sldNum" sz="quarter" idx="10"/>
          </p:nvPr>
        </p:nvSpPr>
        <p:spPr>
          <a:xfrm>
            <a:off x="457200" y="6369050"/>
            <a:ext cx="1966913" cy="195263"/>
          </a:xfrm>
          <a:prstGeom prst="rect">
            <a:avLst/>
          </a:prstGeom>
        </p:spPr>
        <p:txBody>
          <a:bodyPr/>
          <a:lstStyle>
            <a:lvl1pPr>
              <a:defRPr sz="1000" b="0">
                <a:latin typeface="Century Gothic" pitchFamily="34" charset="0"/>
              </a:defRPr>
            </a:lvl1pPr>
          </a:lstStyle>
          <a:p>
            <a:pPr>
              <a:defRPr/>
            </a:pPr>
            <a:fld id="{1A988040-3815-4D71-B661-3AF955795548}" type="slidenum">
              <a:rPr lang="en-US"/>
              <a:pPr>
                <a:defRPr/>
              </a:pPr>
              <a:t>‹#›</a:t>
            </a:fld>
            <a:endParaRPr lang="en-US"/>
          </a:p>
        </p:txBody>
      </p:sp>
      <p:sp>
        <p:nvSpPr>
          <p:cNvPr id="13" name="Footer Placeholder 6"/>
          <p:cNvSpPr>
            <a:spLocks noGrp="1"/>
          </p:cNvSpPr>
          <p:nvPr>
            <p:ph type="ftr" sz="quarter" idx="11"/>
          </p:nvPr>
        </p:nvSpPr>
        <p:spPr>
          <a:xfrm>
            <a:off x="457200" y="6149975"/>
            <a:ext cx="4629150" cy="182563"/>
          </a:xfrm>
          <a:prstGeom prst="rect">
            <a:avLst/>
          </a:prstGeom>
        </p:spPr>
        <p:txBody>
          <a:bodyPr/>
          <a:lstStyle>
            <a:lvl1pPr algn="l">
              <a:defRPr sz="1000" b="1">
                <a:solidFill>
                  <a:schemeClr val="tx1"/>
                </a:solidFill>
                <a:latin typeface="Century Gothic"/>
                <a:ea typeface="ＭＳ Ｐゴシック" charset="-128"/>
                <a:cs typeface="Century Gothic"/>
              </a:defRPr>
            </a:lvl1pPr>
          </a:lstStyle>
          <a:p>
            <a:pPr>
              <a:defRPr/>
            </a:pPr>
            <a:endParaRPr lang="en-US"/>
          </a:p>
        </p:txBody>
      </p:sp>
    </p:spTree>
    <p:extLst>
      <p:ext uri="{BB962C8B-B14F-4D97-AF65-F5344CB8AC3E}">
        <p14:creationId xmlns:p14="http://schemas.microsoft.com/office/powerpoint/2010/main" val="133023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No Textbox">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en-US"/>
          </a:p>
        </p:txBody>
      </p:sp>
      <p:sp>
        <p:nvSpPr>
          <p:cNvPr id="11" name="Slide Number Placeholder 5"/>
          <p:cNvSpPr>
            <a:spLocks noGrp="1"/>
          </p:cNvSpPr>
          <p:nvPr>
            <p:ph type="sldNum" sz="quarter" idx="10"/>
          </p:nvPr>
        </p:nvSpPr>
        <p:spPr>
          <a:xfrm>
            <a:off x="457200" y="6369050"/>
            <a:ext cx="1966913" cy="195263"/>
          </a:xfrm>
          <a:prstGeom prst="rect">
            <a:avLst/>
          </a:prstGeom>
        </p:spPr>
        <p:txBody>
          <a:bodyPr/>
          <a:lstStyle>
            <a:lvl1pPr>
              <a:defRPr sz="1000" b="0">
                <a:latin typeface="Century Gothic" pitchFamily="34" charset="0"/>
              </a:defRPr>
            </a:lvl1pPr>
          </a:lstStyle>
          <a:p>
            <a:pPr>
              <a:defRPr/>
            </a:pPr>
            <a:fld id="{BBB66820-97BD-45F1-97D7-4181A128E823}" type="slidenum">
              <a:rPr lang="en-US"/>
              <a:pPr>
                <a:defRPr/>
              </a:pPr>
              <a:t>‹#›</a:t>
            </a:fld>
            <a:endParaRPr lang="en-US"/>
          </a:p>
        </p:txBody>
      </p:sp>
      <p:sp>
        <p:nvSpPr>
          <p:cNvPr id="12" name="Footer Placeholder 6"/>
          <p:cNvSpPr>
            <a:spLocks noGrp="1"/>
          </p:cNvSpPr>
          <p:nvPr>
            <p:ph type="ftr" sz="quarter" idx="11"/>
          </p:nvPr>
        </p:nvSpPr>
        <p:spPr>
          <a:xfrm>
            <a:off x="457200" y="6149975"/>
            <a:ext cx="4629150" cy="182563"/>
          </a:xfrm>
          <a:prstGeom prst="rect">
            <a:avLst/>
          </a:prstGeom>
        </p:spPr>
        <p:txBody>
          <a:bodyPr/>
          <a:lstStyle>
            <a:lvl1pPr algn="l">
              <a:defRPr sz="1000" b="1">
                <a:solidFill>
                  <a:schemeClr val="tx1"/>
                </a:solidFill>
                <a:latin typeface="Century Gothic"/>
                <a:ea typeface="ＭＳ Ｐゴシック" charset="-128"/>
                <a:cs typeface="Century Gothic"/>
              </a:defRPr>
            </a:lvl1pPr>
          </a:lstStyle>
          <a:p>
            <a:pPr>
              <a:defRPr/>
            </a:pPr>
            <a:endParaRPr lang="en-US"/>
          </a:p>
        </p:txBody>
      </p:sp>
    </p:spTree>
    <p:extLst>
      <p:ext uri="{BB962C8B-B14F-4D97-AF65-F5344CB8AC3E}">
        <p14:creationId xmlns:p14="http://schemas.microsoft.com/office/powerpoint/2010/main" val="330198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ptional Agenda 1 column">
    <p:spTree>
      <p:nvGrpSpPr>
        <p:cNvPr id="1" name=""/>
        <p:cNvGrpSpPr/>
        <p:nvPr/>
      </p:nvGrpSpPr>
      <p:grpSpPr>
        <a:xfrm>
          <a:off x="0" y="0"/>
          <a:ext cx="0" cy="0"/>
          <a:chOff x="0" y="0"/>
          <a:chExt cx="0" cy="0"/>
        </a:xfrm>
      </p:grpSpPr>
      <p:pic>
        <p:nvPicPr>
          <p:cNvPr id="3" name="Picture 2" descr="grey-box-with-dip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73715"/>
            <a:ext cx="9144000" cy="3872318"/>
          </a:xfrm>
          <a:prstGeom prst="rect">
            <a:avLst/>
          </a:prstGeom>
        </p:spPr>
      </p:pic>
      <p:pic>
        <p:nvPicPr>
          <p:cNvPr id="5" name="Picture 4" descr="footer_tag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9" name="Content Placeholder 8"/>
          <p:cNvSpPr>
            <a:spLocks noGrp="1"/>
          </p:cNvSpPr>
          <p:nvPr>
            <p:ph sz="quarter" idx="10"/>
          </p:nvPr>
        </p:nvSpPr>
        <p:spPr>
          <a:xfrm>
            <a:off x="2577042" y="2989263"/>
            <a:ext cx="4027488" cy="2692400"/>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0" name="Title 22"/>
          <p:cNvSpPr>
            <a:spLocks noGrp="1"/>
          </p:cNvSpPr>
          <p:nvPr>
            <p:ph type="title"/>
          </p:nvPr>
        </p:nvSpPr>
        <p:spPr>
          <a:xfrm>
            <a:off x="0" y="609600"/>
            <a:ext cx="9144000" cy="1123351"/>
          </a:xfrm>
          <a:prstGeom prst="rect">
            <a:avLst/>
          </a:prstGeom>
        </p:spPr>
        <p:txBody>
          <a:bodyPr vert="horz" anchor="ctr"/>
          <a:lstStyle>
            <a:lvl1pPr algn="ctr">
              <a:defRPr/>
            </a:lvl1pPr>
          </a:lstStyle>
          <a:p>
            <a:r>
              <a:rPr lang="zh-CN" altLang="en-US" smtClean="0"/>
              <a:t>单击此处编辑母版标题样式</a:t>
            </a:r>
            <a:endParaRPr lang="en-US"/>
          </a:p>
        </p:txBody>
      </p:sp>
    </p:spTree>
    <p:extLst>
      <p:ext uri="{BB962C8B-B14F-4D97-AF65-F5344CB8AC3E}">
        <p14:creationId xmlns:p14="http://schemas.microsoft.com/office/powerpoint/2010/main" val="3546851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ptional Agenda 2 columns">
    <p:spTree>
      <p:nvGrpSpPr>
        <p:cNvPr id="1" name=""/>
        <p:cNvGrpSpPr/>
        <p:nvPr/>
      </p:nvGrpSpPr>
      <p:grpSpPr>
        <a:xfrm>
          <a:off x="0" y="0"/>
          <a:ext cx="0" cy="0"/>
          <a:chOff x="0" y="0"/>
          <a:chExt cx="0" cy="0"/>
        </a:xfrm>
      </p:grpSpPr>
      <p:pic>
        <p:nvPicPr>
          <p:cNvPr id="3" name="Picture 2" descr="grey-box-with-dip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73715"/>
            <a:ext cx="9144000" cy="3872318"/>
          </a:xfrm>
          <a:prstGeom prst="rect">
            <a:avLst/>
          </a:prstGeom>
        </p:spPr>
      </p:pic>
      <p:pic>
        <p:nvPicPr>
          <p:cNvPr id="5" name="Picture 4" descr="footer_tag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9" name="Content Placeholder 8"/>
          <p:cNvSpPr>
            <a:spLocks noGrp="1"/>
          </p:cNvSpPr>
          <p:nvPr>
            <p:ph sz="quarter" idx="10"/>
          </p:nvPr>
        </p:nvSpPr>
        <p:spPr>
          <a:xfrm>
            <a:off x="790576" y="2989263"/>
            <a:ext cx="3535892" cy="2692400"/>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0" name="Title 22"/>
          <p:cNvSpPr>
            <a:spLocks noGrp="1"/>
          </p:cNvSpPr>
          <p:nvPr>
            <p:ph type="title"/>
          </p:nvPr>
        </p:nvSpPr>
        <p:spPr>
          <a:xfrm>
            <a:off x="0" y="609600"/>
            <a:ext cx="9144000" cy="1123351"/>
          </a:xfrm>
          <a:prstGeom prst="rect">
            <a:avLst/>
          </a:prstGeom>
        </p:spPr>
        <p:txBody>
          <a:bodyPr vert="horz" anchor="ctr"/>
          <a:lstStyle>
            <a:lvl1pPr algn="ctr">
              <a:defRPr/>
            </a:lvl1pPr>
          </a:lstStyle>
          <a:p>
            <a:r>
              <a:rPr lang="zh-CN" altLang="en-US" smtClean="0"/>
              <a:t>单击此处编辑母版标题样式</a:t>
            </a:r>
            <a:endParaRPr lang="en-US"/>
          </a:p>
        </p:txBody>
      </p:sp>
      <p:sp>
        <p:nvSpPr>
          <p:cNvPr id="6" name="Content Placeholder 8"/>
          <p:cNvSpPr>
            <a:spLocks noGrp="1"/>
          </p:cNvSpPr>
          <p:nvPr>
            <p:ph sz="quarter" idx="11"/>
          </p:nvPr>
        </p:nvSpPr>
        <p:spPr>
          <a:xfrm>
            <a:off x="4829176" y="2989793"/>
            <a:ext cx="3535892" cy="2692400"/>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6810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f Content Right">
    <p:spTree>
      <p:nvGrpSpPr>
        <p:cNvPr id="1" name=""/>
        <p:cNvGrpSpPr/>
        <p:nvPr/>
      </p:nvGrpSpPr>
      <p:grpSpPr>
        <a:xfrm>
          <a:off x="0" y="0"/>
          <a:ext cx="0" cy="0"/>
          <a:chOff x="0" y="0"/>
          <a:chExt cx="0" cy="0"/>
        </a:xfrm>
      </p:grpSpPr>
      <p:pic>
        <p:nvPicPr>
          <p:cNvPr id="3" name="Picture 2" descr="grey-box-with-dip_vert_left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6467" y="0"/>
            <a:ext cx="4817533" cy="6233907"/>
          </a:xfrm>
          <a:prstGeom prst="rect">
            <a:avLst/>
          </a:prstGeom>
        </p:spPr>
      </p:pic>
      <p:pic>
        <p:nvPicPr>
          <p:cNvPr id="5" name="Picture 4" descr="footer_tag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9" name="Text Placeholder 8"/>
          <p:cNvSpPr>
            <a:spLocks noGrp="1"/>
          </p:cNvSpPr>
          <p:nvPr>
            <p:ph type="body" sz="quarter" idx="11"/>
          </p:nvPr>
        </p:nvSpPr>
        <p:spPr>
          <a:xfrm>
            <a:off x="4774672" y="1027547"/>
            <a:ext cx="3946525" cy="2184400"/>
          </a:xfrm>
          <a:prstGeom prst="rect">
            <a:avLst/>
          </a:prstGeom>
        </p:spPr>
        <p:txBody>
          <a:bodyPr vert="horz"/>
          <a:lstStyle>
            <a:lvl1pPr marL="0" indent="0">
              <a:buNone/>
              <a:defRPr sz="2400">
                <a:solidFill>
                  <a:schemeClr val="tx2"/>
                </a:solidFill>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456587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Content Left">
    <p:bg>
      <p:bgPr>
        <a:solidFill>
          <a:schemeClr val="bg1"/>
        </a:solidFill>
        <a:effectLst/>
      </p:bgPr>
    </p:bg>
    <p:spTree>
      <p:nvGrpSpPr>
        <p:cNvPr id="1" name=""/>
        <p:cNvGrpSpPr/>
        <p:nvPr/>
      </p:nvGrpSpPr>
      <p:grpSpPr>
        <a:xfrm>
          <a:off x="0" y="0"/>
          <a:ext cx="0" cy="0"/>
          <a:chOff x="0" y="0"/>
          <a:chExt cx="0" cy="0"/>
        </a:xfrm>
      </p:grpSpPr>
      <p:pic>
        <p:nvPicPr>
          <p:cNvPr id="3" name="Picture 2" descr="grey-box-with-dip_vert_right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675817" cy="6226983"/>
          </a:xfrm>
          <a:prstGeom prst="rect">
            <a:avLst/>
          </a:prstGeom>
        </p:spPr>
      </p:pic>
      <p:pic>
        <p:nvPicPr>
          <p:cNvPr id="4" name="Picture 3" descr="footer_tag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5" name="Text Placeholder 8"/>
          <p:cNvSpPr>
            <a:spLocks noGrp="1"/>
          </p:cNvSpPr>
          <p:nvPr>
            <p:ph type="body" sz="quarter" idx="11"/>
          </p:nvPr>
        </p:nvSpPr>
        <p:spPr>
          <a:xfrm>
            <a:off x="422805" y="1027547"/>
            <a:ext cx="3946525" cy="2184400"/>
          </a:xfrm>
          <a:prstGeom prst="rect">
            <a:avLst/>
          </a:prstGeom>
        </p:spPr>
        <p:txBody>
          <a:bodyPr vert="horz"/>
          <a:lstStyle>
            <a:lvl1pPr marL="0" indent="0">
              <a:buNone/>
              <a:defRPr sz="2400">
                <a:solidFill>
                  <a:schemeClr val="tx2"/>
                </a:solidFill>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3991907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wer 2/3rds Content 1 column">
    <p:spTree>
      <p:nvGrpSpPr>
        <p:cNvPr id="1" name=""/>
        <p:cNvGrpSpPr/>
        <p:nvPr/>
      </p:nvGrpSpPr>
      <p:grpSpPr>
        <a:xfrm>
          <a:off x="0" y="0"/>
          <a:ext cx="0" cy="0"/>
          <a:chOff x="0" y="0"/>
          <a:chExt cx="0" cy="0"/>
        </a:xfrm>
      </p:grpSpPr>
      <p:pic>
        <p:nvPicPr>
          <p:cNvPr id="2" name="Picture 1" descr="grey-box-with-dip_top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182977"/>
          </a:xfrm>
          <a:prstGeom prst="rect">
            <a:avLst/>
          </a:prstGeom>
        </p:spPr>
      </p:pic>
      <p:pic>
        <p:nvPicPr>
          <p:cNvPr id="4" name="Picture 3" descr="footer_tag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5" name="Title 4"/>
          <p:cNvSpPr>
            <a:spLocks noGrp="1"/>
          </p:cNvSpPr>
          <p:nvPr>
            <p:ph type="title"/>
          </p:nvPr>
        </p:nvSpPr>
        <p:spPr>
          <a:xfrm>
            <a:off x="0" y="441930"/>
            <a:ext cx="9143999" cy="1143000"/>
          </a:xfrm>
          <a:prstGeom prst="rect">
            <a:avLst/>
          </a:prstGeom>
        </p:spPr>
        <p:txBody>
          <a:bodyPr vert="horz" anchor="ctr"/>
          <a:lstStyle>
            <a:lvl1pPr algn="ctr">
              <a:defRPr>
                <a:solidFill>
                  <a:schemeClr val="tx1"/>
                </a:solidFill>
              </a:defRPr>
            </a:lvl1pPr>
          </a:lstStyle>
          <a:p>
            <a:r>
              <a:rPr lang="zh-CN" altLang="en-US" smtClean="0"/>
              <a:t>单击此处编辑母版标题样式</a:t>
            </a:r>
            <a:endParaRPr lang="en-US"/>
          </a:p>
        </p:txBody>
      </p:sp>
      <p:sp>
        <p:nvSpPr>
          <p:cNvPr id="7" name="Content Placeholder 6"/>
          <p:cNvSpPr>
            <a:spLocks noGrp="1"/>
          </p:cNvSpPr>
          <p:nvPr>
            <p:ph sz="quarter" idx="10"/>
          </p:nvPr>
        </p:nvSpPr>
        <p:spPr>
          <a:xfrm>
            <a:off x="710671" y="2505605"/>
            <a:ext cx="7781396" cy="3721378"/>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69566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wer 2/3rds Content 2 columns">
    <p:spTree>
      <p:nvGrpSpPr>
        <p:cNvPr id="1" name=""/>
        <p:cNvGrpSpPr/>
        <p:nvPr/>
      </p:nvGrpSpPr>
      <p:grpSpPr>
        <a:xfrm>
          <a:off x="0" y="0"/>
          <a:ext cx="0" cy="0"/>
          <a:chOff x="0" y="0"/>
          <a:chExt cx="0" cy="0"/>
        </a:xfrm>
      </p:grpSpPr>
      <p:pic>
        <p:nvPicPr>
          <p:cNvPr id="2" name="Picture 1" descr="grey-box-with-dip_top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182977"/>
          </a:xfrm>
          <a:prstGeom prst="rect">
            <a:avLst/>
          </a:prstGeom>
        </p:spPr>
      </p:pic>
      <p:pic>
        <p:nvPicPr>
          <p:cNvPr id="4" name="Picture 3" descr="footer_tag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6983"/>
            <a:ext cx="9144000" cy="639484"/>
          </a:xfrm>
          <a:prstGeom prst="rect">
            <a:avLst/>
          </a:prstGeom>
        </p:spPr>
      </p:pic>
      <p:sp>
        <p:nvSpPr>
          <p:cNvPr id="5" name="Title 4"/>
          <p:cNvSpPr>
            <a:spLocks noGrp="1"/>
          </p:cNvSpPr>
          <p:nvPr>
            <p:ph type="title"/>
          </p:nvPr>
        </p:nvSpPr>
        <p:spPr>
          <a:xfrm>
            <a:off x="0" y="441930"/>
            <a:ext cx="9143999" cy="1143000"/>
          </a:xfrm>
          <a:prstGeom prst="rect">
            <a:avLst/>
          </a:prstGeom>
        </p:spPr>
        <p:txBody>
          <a:bodyPr vert="horz" anchor="ctr"/>
          <a:lstStyle>
            <a:lvl1pPr algn="ctr">
              <a:defRPr>
                <a:solidFill>
                  <a:schemeClr val="tx1"/>
                </a:solidFill>
              </a:defRPr>
            </a:lvl1pPr>
          </a:lstStyle>
          <a:p>
            <a:r>
              <a:rPr lang="zh-CN" altLang="en-US" smtClean="0"/>
              <a:t>单击此处编辑母版标题样式</a:t>
            </a:r>
            <a:endParaRPr lang="en-US"/>
          </a:p>
        </p:txBody>
      </p:sp>
      <p:sp>
        <p:nvSpPr>
          <p:cNvPr id="7" name="Content Placeholder 6"/>
          <p:cNvSpPr>
            <a:spLocks noGrp="1"/>
          </p:cNvSpPr>
          <p:nvPr>
            <p:ph sz="quarter" idx="10"/>
          </p:nvPr>
        </p:nvSpPr>
        <p:spPr>
          <a:xfrm>
            <a:off x="710671" y="2505605"/>
            <a:ext cx="3658129" cy="3721378"/>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Content Placeholder 6"/>
          <p:cNvSpPr>
            <a:spLocks noGrp="1"/>
          </p:cNvSpPr>
          <p:nvPr>
            <p:ph sz="quarter" idx="11"/>
          </p:nvPr>
        </p:nvSpPr>
        <p:spPr>
          <a:xfrm>
            <a:off x="4825471" y="2505605"/>
            <a:ext cx="3658129" cy="3721378"/>
          </a:xfrm>
          <a:prstGeom prst="rect">
            <a:avLst/>
          </a:prstGeom>
        </p:spPr>
        <p:txBody>
          <a:bodyPr vert="horz"/>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9481189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858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70" r:id="rId14"/>
    <p:sldLayoutId id="2147483877" r:id="rId15"/>
    <p:sldLayoutId id="2147483903" r:id="rId16"/>
  </p:sldLayoutIdLst>
  <p:timing>
    <p:tnLst>
      <p:par>
        <p:cTn id="1" dur="indefinite" restart="never" nodeType="tmRoot"/>
      </p:par>
    </p:tnLst>
  </p:timing>
  <p:txStyles>
    <p:titleStyle>
      <a:lvl1pPr algn="l" defTabSz="457200" rtl="0" eaLnBrk="1" fontAlgn="base" hangingPunct="1">
        <a:spcBef>
          <a:spcPct val="0"/>
        </a:spcBef>
        <a:spcAft>
          <a:spcPct val="0"/>
        </a:spcAft>
        <a:defRPr sz="2800" kern="1200">
          <a:solidFill>
            <a:srgbClr val="0072B3"/>
          </a:solidFill>
          <a:latin typeface="Century Gothic"/>
          <a:ea typeface="ＭＳ Ｐゴシック" charset="0"/>
          <a:cs typeface="Century Gothic"/>
        </a:defRPr>
      </a:lvl1pPr>
      <a:lvl2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2pPr>
      <a:lvl3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3pPr>
      <a:lvl4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4pPr>
      <a:lvl5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5pPr>
      <a:lvl6pPr marL="457200" algn="ctr" defTabSz="457200" rtl="0" eaLnBrk="1" fontAlgn="base" hangingPunct="1">
        <a:spcBef>
          <a:spcPct val="0"/>
        </a:spcBef>
        <a:spcAft>
          <a:spcPct val="0"/>
        </a:spcAft>
        <a:defRPr sz="4400">
          <a:solidFill>
            <a:schemeClr val="tx1"/>
          </a:solidFill>
          <a:latin typeface="Century Gothic"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entury Gothic"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entury Gothic"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entury Gothic" charset="0"/>
          <a:ea typeface="ＭＳ Ｐゴシック" charset="0"/>
        </a:defRPr>
      </a:lvl9pPr>
    </p:titleStyle>
    <p:body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Century Gothic"/>
          <a:ea typeface="ＭＳ Ｐゴシック" charset="0"/>
          <a:cs typeface="Century Gothic"/>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Century Gothic"/>
          <a:ea typeface="ＭＳ Ｐゴシック" charset="0"/>
          <a:cs typeface="Century Gothic"/>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Century Gothic"/>
          <a:ea typeface="ＭＳ Ｐゴシック" charset="0"/>
          <a:cs typeface="Century Gothic"/>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Century Gothic"/>
          <a:ea typeface="ＭＳ Ｐゴシック" charset="0"/>
          <a:cs typeface="Century Gothic"/>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Century Gothic"/>
          <a:ea typeface="ＭＳ Ｐゴシック"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97506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4" r:id="rId15"/>
    <p:sldLayoutId id="2147483895" r:id="rId16"/>
    <p:sldLayoutId id="2147483896" r:id="rId17"/>
    <p:sldLayoutId id="2147483897" r:id="rId18"/>
    <p:sldLayoutId id="2147483899" r:id="rId19"/>
    <p:sldLayoutId id="2147483900" r:id="rId20"/>
    <p:sldLayoutId id="2147483901" r:id="rId21"/>
    <p:sldLayoutId id="2147483902" r:id="rId22"/>
  </p:sldLayoutIdLst>
  <p:timing>
    <p:tnLst>
      <p:par>
        <p:cTn id="1" dur="indefinite" restart="never" nodeType="tmRoot"/>
      </p:par>
    </p:tnLst>
  </p:timing>
  <p:hf hdr="0"/>
  <p:txStyles>
    <p:titleStyle>
      <a:lvl1pPr algn="l" defTabSz="457200" rtl="0" eaLnBrk="1" fontAlgn="base" hangingPunct="1">
        <a:spcBef>
          <a:spcPct val="0"/>
        </a:spcBef>
        <a:spcAft>
          <a:spcPct val="0"/>
        </a:spcAft>
        <a:defRPr sz="2800" kern="1200">
          <a:solidFill>
            <a:srgbClr val="0072B3"/>
          </a:solidFill>
          <a:latin typeface="宋体" panose="02010600030101010101" pitchFamily="2" charset="-122"/>
          <a:ea typeface="宋体" panose="02010600030101010101" pitchFamily="2" charset="-122"/>
          <a:cs typeface="宋体" panose="02010600030101010101" pitchFamily="2" charset="-122"/>
        </a:defRPr>
      </a:lvl1pPr>
      <a:lvl2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2pPr>
      <a:lvl3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3pPr>
      <a:lvl4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4pPr>
      <a:lvl5pPr algn="l" defTabSz="457200" rtl="0" eaLnBrk="1" fontAlgn="base" hangingPunct="1">
        <a:spcBef>
          <a:spcPct val="0"/>
        </a:spcBef>
        <a:spcAft>
          <a:spcPct val="0"/>
        </a:spcAft>
        <a:defRPr sz="2800">
          <a:solidFill>
            <a:srgbClr val="0072B3"/>
          </a:solidFill>
          <a:latin typeface="Century Gothic" charset="0"/>
          <a:ea typeface="ＭＳ Ｐゴシック" charset="0"/>
          <a:cs typeface="Century Gothic" pitchFamily="-105" charset="0"/>
        </a:defRPr>
      </a:lvl5pPr>
      <a:lvl6pPr marL="457200" algn="ctr" defTabSz="457200" rtl="0" eaLnBrk="1" fontAlgn="base" hangingPunct="1">
        <a:spcBef>
          <a:spcPct val="0"/>
        </a:spcBef>
        <a:spcAft>
          <a:spcPct val="0"/>
        </a:spcAft>
        <a:defRPr sz="4400">
          <a:solidFill>
            <a:schemeClr val="tx1"/>
          </a:solidFill>
          <a:latin typeface="Century Gothic"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entury Gothic"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entury Gothic"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entury Gothic" charset="0"/>
          <a:ea typeface="ＭＳ Ｐゴシック" charset="0"/>
        </a:defRPr>
      </a:lvl9pPr>
    </p:titleStyle>
    <p:body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883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国内酒店之收益管理困局</a:t>
            </a:r>
            <a:endParaRPr lang="zh-CN" altLang="en-US" dirty="0"/>
          </a:p>
        </p:txBody>
      </p:sp>
      <p:sp>
        <p:nvSpPr>
          <p:cNvPr id="3" name="内容占位符 2"/>
          <p:cNvSpPr>
            <a:spLocks noGrp="1"/>
          </p:cNvSpPr>
          <p:nvPr>
            <p:ph sz="quarter" idx="10"/>
          </p:nvPr>
        </p:nvSpPr>
        <p:spPr>
          <a:xfrm>
            <a:off x="710671" y="2505605"/>
            <a:ext cx="7781396" cy="492428"/>
          </a:xfrm>
        </p:spPr>
        <p:txBody>
          <a:bodyPr>
            <a:normAutofit/>
          </a:bodyPr>
          <a:lstStyle/>
          <a:p>
            <a:pPr marL="457200" indent="-457200">
              <a:buFont typeface="+mj-lt"/>
              <a:buAutoNum type="arabicPeriod"/>
            </a:pPr>
            <a:r>
              <a:rPr lang="zh-CN" altLang="en-US" dirty="0" smtClean="0"/>
              <a:t>没有收益管理的需求</a:t>
            </a:r>
            <a:endParaRPr lang="zh-CN" altLang="en-US" dirty="0"/>
          </a:p>
          <a:p>
            <a:endParaRPr lang="zh-CN" altLang="en-US" dirty="0"/>
          </a:p>
          <a:p>
            <a:endParaRPr lang="zh-CN" altLang="en-US" dirty="0"/>
          </a:p>
        </p:txBody>
      </p:sp>
      <p:sp>
        <p:nvSpPr>
          <p:cNvPr id="4" name="内容占位符 2"/>
          <p:cNvSpPr txBox="1">
            <a:spLocks/>
          </p:cNvSpPr>
          <p:nvPr/>
        </p:nvSpPr>
        <p:spPr>
          <a:xfrm>
            <a:off x="710671" y="2882857"/>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2"/>
            </a:pPr>
            <a:r>
              <a:rPr lang="zh-CN" altLang="en-US" b="0" dirty="0" smtClean="0"/>
              <a:t>没有按市场细分来细化分析及决策</a:t>
            </a:r>
          </a:p>
          <a:p>
            <a:endParaRPr lang="zh-CN" altLang="en-US" b="0" dirty="0" smtClean="0"/>
          </a:p>
          <a:p>
            <a:endParaRPr lang="zh-CN" altLang="en-US" b="0" dirty="0"/>
          </a:p>
        </p:txBody>
      </p:sp>
      <p:sp>
        <p:nvSpPr>
          <p:cNvPr id="5" name="内容占位符 2"/>
          <p:cNvSpPr txBox="1">
            <a:spLocks/>
          </p:cNvSpPr>
          <p:nvPr/>
        </p:nvSpPr>
        <p:spPr>
          <a:xfrm>
            <a:off x="710671" y="3260109"/>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3"/>
            </a:pPr>
            <a:r>
              <a:rPr lang="zh-CN" altLang="en-US" b="0" dirty="0" smtClean="0"/>
              <a:t>没有价格体系</a:t>
            </a:r>
            <a:endParaRPr lang="zh-CN" altLang="en-US" b="0" dirty="0"/>
          </a:p>
        </p:txBody>
      </p:sp>
      <p:sp>
        <p:nvSpPr>
          <p:cNvPr id="6" name="内容占位符 2"/>
          <p:cNvSpPr txBox="1">
            <a:spLocks/>
          </p:cNvSpPr>
          <p:nvPr/>
        </p:nvSpPr>
        <p:spPr>
          <a:xfrm>
            <a:off x="710671" y="3672494"/>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4"/>
            </a:pPr>
            <a:r>
              <a:rPr lang="en-US" altLang="zh-CN" b="0" dirty="0" smtClean="0"/>
              <a:t>BAR</a:t>
            </a:r>
            <a:r>
              <a:rPr lang="zh-CN" altLang="en-US" b="0" dirty="0" smtClean="0"/>
              <a:t>（一般散客）价格没有充分动起来</a:t>
            </a:r>
          </a:p>
          <a:p>
            <a:endParaRPr lang="zh-CN" altLang="en-US" b="0" dirty="0"/>
          </a:p>
        </p:txBody>
      </p:sp>
    </p:spTree>
    <p:extLst>
      <p:ext uri="{BB962C8B-B14F-4D97-AF65-F5344CB8AC3E}">
        <p14:creationId xmlns:p14="http://schemas.microsoft.com/office/powerpoint/2010/main" val="20613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收益管理的成功之路</a:t>
            </a:r>
            <a:endParaRPr lang="zh-CN" altLang="en-US" dirty="0"/>
          </a:p>
        </p:txBody>
      </p:sp>
      <p:grpSp>
        <p:nvGrpSpPr>
          <p:cNvPr id="33" name="组合 32"/>
          <p:cNvGrpSpPr/>
          <p:nvPr/>
        </p:nvGrpSpPr>
        <p:grpSpPr>
          <a:xfrm>
            <a:off x="2214749" y="1584930"/>
            <a:ext cx="4714499" cy="4662722"/>
            <a:chOff x="1798638" y="1130300"/>
            <a:chExt cx="5592762" cy="5661025"/>
          </a:xfrm>
        </p:grpSpPr>
        <p:sp>
          <p:nvSpPr>
            <p:cNvPr id="34" name="Oval 2"/>
            <p:cNvSpPr>
              <a:spLocks noChangeAspect="1"/>
            </p:cNvSpPr>
            <p:nvPr/>
          </p:nvSpPr>
          <p:spPr bwMode="auto">
            <a:xfrm>
              <a:off x="2390775" y="1687513"/>
              <a:ext cx="4873625" cy="4873625"/>
            </a:xfrm>
            <a:prstGeom prst="ellipse">
              <a:avLst/>
            </a:prstGeom>
            <a:solidFill>
              <a:srgbClr val="56C0FF">
                <a:alpha val="34901"/>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50000"/>
                </a:spcBef>
                <a:spcAft>
                  <a:spcPct val="17000"/>
                </a:spcAft>
                <a:buClr>
                  <a:srgbClr val="000000"/>
                </a:buClr>
                <a:buFontTx/>
                <a:buNone/>
              </a:pPr>
              <a:endParaRPr lang="en-US" altLang="en-US" sz="1600">
                <a:solidFill>
                  <a:srgbClr val="000000"/>
                </a:solidFill>
                <a:latin typeface="Arial" panose="020B0604020202020204" pitchFamily="34" charset="0"/>
              </a:endParaRPr>
            </a:p>
          </p:txBody>
        </p:sp>
        <p:sp>
          <p:nvSpPr>
            <p:cNvPr id="35" name="Oval 3"/>
            <p:cNvSpPr>
              <a:spLocks noChangeAspect="1"/>
            </p:cNvSpPr>
            <p:nvPr/>
          </p:nvSpPr>
          <p:spPr bwMode="auto">
            <a:xfrm>
              <a:off x="4465638" y="3863975"/>
              <a:ext cx="2925762" cy="2927350"/>
            </a:xfrm>
            <a:prstGeom prst="ellipse">
              <a:avLst/>
            </a:prstGeom>
            <a:solidFill>
              <a:srgbClr val="2BA6FE">
                <a:alpha val="34901"/>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50000"/>
                </a:spcBef>
                <a:spcAft>
                  <a:spcPct val="17000"/>
                </a:spcAft>
                <a:buClr>
                  <a:srgbClr val="000000"/>
                </a:buClr>
                <a:buFontTx/>
                <a:buNone/>
              </a:pPr>
              <a:endParaRPr lang="en-US" altLang="en-US" sz="1600">
                <a:solidFill>
                  <a:srgbClr val="000000"/>
                </a:solidFill>
                <a:latin typeface="Arial" panose="020B0604020202020204" pitchFamily="34" charset="0"/>
              </a:endParaRPr>
            </a:p>
          </p:txBody>
        </p:sp>
        <p:sp>
          <p:nvSpPr>
            <p:cNvPr id="36" name="Oval 4"/>
            <p:cNvSpPr>
              <a:spLocks noChangeAspect="1"/>
            </p:cNvSpPr>
            <p:nvPr/>
          </p:nvSpPr>
          <p:spPr bwMode="auto">
            <a:xfrm>
              <a:off x="3838575" y="1130300"/>
              <a:ext cx="2925763" cy="2925763"/>
            </a:xfrm>
            <a:prstGeom prst="ellipse">
              <a:avLst/>
            </a:prstGeom>
            <a:solidFill>
              <a:srgbClr val="2BA6FE">
                <a:alpha val="34901"/>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50000"/>
                </a:spcBef>
                <a:spcAft>
                  <a:spcPct val="17000"/>
                </a:spcAft>
                <a:buClr>
                  <a:srgbClr val="000000"/>
                </a:buClr>
                <a:buFontTx/>
                <a:buNone/>
              </a:pPr>
              <a:endParaRPr lang="en-US" altLang="en-US" sz="1600">
                <a:solidFill>
                  <a:srgbClr val="000000"/>
                </a:solidFill>
                <a:latin typeface="Arial" panose="020B0604020202020204" pitchFamily="34" charset="0"/>
              </a:endParaRPr>
            </a:p>
          </p:txBody>
        </p:sp>
        <p:sp>
          <p:nvSpPr>
            <p:cNvPr id="37" name="Oval 5"/>
            <p:cNvSpPr>
              <a:spLocks noChangeAspect="1"/>
            </p:cNvSpPr>
            <p:nvPr/>
          </p:nvSpPr>
          <p:spPr bwMode="auto">
            <a:xfrm>
              <a:off x="1798638" y="3009900"/>
              <a:ext cx="2925762" cy="2925763"/>
            </a:xfrm>
            <a:prstGeom prst="ellipse">
              <a:avLst/>
            </a:prstGeom>
            <a:solidFill>
              <a:srgbClr val="2BA6FE">
                <a:alpha val="34901"/>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50000"/>
                </a:spcBef>
                <a:spcAft>
                  <a:spcPct val="17000"/>
                </a:spcAft>
                <a:buClr>
                  <a:srgbClr val="000000"/>
                </a:buClr>
                <a:buFontTx/>
                <a:buNone/>
              </a:pPr>
              <a:endParaRPr lang="en-US" altLang="en-US" sz="1600">
                <a:solidFill>
                  <a:srgbClr val="000000"/>
                </a:solidFill>
                <a:latin typeface="Arial" panose="020B0604020202020204" pitchFamily="34" charset="0"/>
              </a:endParaRPr>
            </a:p>
          </p:txBody>
        </p:sp>
        <p:pic>
          <p:nvPicPr>
            <p:cNvPr id="38" name="Picture 6" descr="Colab_BridgetGr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1892300"/>
              <a:ext cx="4051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descr="Colab_BridgetSoli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3025" y="1947863"/>
              <a:ext cx="39243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Colab_blueOrb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0575" y="1868488"/>
              <a:ext cx="13843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9"/>
            <p:cNvSpPr txBox="1">
              <a:spLocks noChangeArrowheads="1"/>
            </p:cNvSpPr>
            <p:nvPr/>
          </p:nvSpPr>
          <p:spPr bwMode="auto">
            <a:xfrm>
              <a:off x="4548188" y="2390775"/>
              <a:ext cx="149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0"/>
                </a:spcBef>
                <a:buClrTx/>
                <a:buFontTx/>
                <a:buNone/>
              </a:pPr>
              <a:r>
                <a:rPr lang="zh-CN" altLang="en-US" sz="1400">
                  <a:solidFill>
                    <a:srgbClr val="FFFFFF"/>
                  </a:solidFill>
                  <a:latin typeface="宋体" panose="02010600030101010101" pitchFamily="2" charset="-122"/>
                  <a:ea typeface="宋体" panose="02010600030101010101" pitchFamily="2" charset="-122"/>
                </a:rPr>
                <a:t>业务流程</a:t>
              </a:r>
              <a:endParaRPr lang="en-US" altLang="en-US" sz="1400">
                <a:solidFill>
                  <a:srgbClr val="FFFFFF"/>
                </a:solidFill>
                <a:latin typeface="宋体" panose="02010600030101010101" pitchFamily="2" charset="-122"/>
                <a:ea typeface="宋体" panose="02010600030101010101" pitchFamily="2" charset="-122"/>
              </a:endParaRPr>
            </a:p>
          </p:txBody>
        </p:sp>
        <p:pic>
          <p:nvPicPr>
            <p:cNvPr id="42" name="Picture 10" descr="Colab_blueOrb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29225" y="4624388"/>
              <a:ext cx="13843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11"/>
            <p:cNvSpPr txBox="1">
              <a:spLocks noChangeArrowheads="1"/>
            </p:cNvSpPr>
            <p:nvPr/>
          </p:nvSpPr>
          <p:spPr bwMode="auto">
            <a:xfrm>
              <a:off x="5173663" y="5106988"/>
              <a:ext cx="149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0"/>
                </a:spcBef>
                <a:buClrTx/>
                <a:buFontTx/>
                <a:buNone/>
              </a:pPr>
              <a:r>
                <a:rPr lang="zh-CN" altLang="en-US" sz="1400">
                  <a:solidFill>
                    <a:srgbClr val="FFFFFF"/>
                  </a:solidFill>
                  <a:latin typeface="宋体" panose="02010600030101010101" pitchFamily="2" charset="-122"/>
                  <a:ea typeface="宋体" panose="02010600030101010101" pitchFamily="2" charset="-122"/>
                </a:rPr>
                <a:t>技术工具</a:t>
              </a:r>
              <a:endParaRPr lang="en-US" altLang="en-US" sz="1400">
                <a:solidFill>
                  <a:srgbClr val="FFFFFF"/>
                </a:solidFill>
                <a:latin typeface="宋体" panose="02010600030101010101" pitchFamily="2" charset="-122"/>
                <a:ea typeface="宋体" panose="02010600030101010101" pitchFamily="2" charset="-122"/>
              </a:endParaRPr>
            </a:p>
          </p:txBody>
        </p:sp>
        <p:pic>
          <p:nvPicPr>
            <p:cNvPr id="44" name="Picture 12" descr="Colab_blueOrb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3798888"/>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3"/>
            <p:cNvSpPr txBox="1">
              <a:spLocks noChangeArrowheads="1"/>
            </p:cNvSpPr>
            <p:nvPr/>
          </p:nvSpPr>
          <p:spPr bwMode="auto">
            <a:xfrm>
              <a:off x="2449513" y="4321175"/>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0"/>
                </a:spcBef>
                <a:buClrTx/>
                <a:buFontTx/>
                <a:buNone/>
              </a:pPr>
              <a:r>
                <a:rPr lang="zh-CN" altLang="en-US" sz="1400">
                  <a:solidFill>
                    <a:srgbClr val="FFFFFF"/>
                  </a:solidFill>
                  <a:latin typeface="宋体" panose="02010600030101010101" pitchFamily="2" charset="-122"/>
                  <a:ea typeface="宋体" panose="02010600030101010101" pitchFamily="2" charset="-122"/>
                </a:rPr>
                <a:t>人力资源</a:t>
              </a:r>
              <a:endParaRPr lang="en-US" altLang="en-US" sz="1400">
                <a:solidFill>
                  <a:srgbClr val="FFFFFF"/>
                </a:solidFill>
                <a:latin typeface="宋体" panose="02010600030101010101" pitchFamily="2" charset="-122"/>
                <a:ea typeface="宋体" panose="02010600030101010101" pitchFamily="2" charset="-122"/>
              </a:endParaRPr>
            </a:p>
          </p:txBody>
        </p:sp>
        <p:pic>
          <p:nvPicPr>
            <p:cNvPr id="46" name="Picture 24" descr="Colab_SASco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6050" y="3276600"/>
              <a:ext cx="1701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15"/>
            <p:cNvSpPr txBox="1">
              <a:spLocks noChangeArrowheads="1"/>
            </p:cNvSpPr>
            <p:nvPr/>
          </p:nvSpPr>
          <p:spPr bwMode="auto">
            <a:xfrm>
              <a:off x="3933825" y="3854450"/>
              <a:ext cx="181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defTabSz="45720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defTabSz="4572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defTabSz="4572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defTabSz="4572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a:spcBef>
                  <a:spcPct val="0"/>
                </a:spcBef>
                <a:buClrTx/>
                <a:buFontTx/>
                <a:buNone/>
              </a:pPr>
              <a:r>
                <a:rPr lang="zh-CN" altLang="en-US" sz="1800">
                  <a:solidFill>
                    <a:srgbClr val="FFFFFF"/>
                  </a:solidFill>
                  <a:latin typeface="宋体" panose="02010600030101010101" pitchFamily="2" charset="-122"/>
                  <a:ea typeface="宋体" panose="02010600030101010101" pitchFamily="2" charset="-122"/>
                </a:rPr>
                <a:t>最佳收益</a:t>
              </a:r>
              <a:endParaRPr lang="en-US" altLang="en-US" sz="1800">
                <a:solidFill>
                  <a:srgbClr val="FFFFFF"/>
                </a:solidFill>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3447191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国内酒店之收益管理困局</a:t>
            </a:r>
            <a:endParaRPr lang="zh-CN" altLang="en-US" dirty="0"/>
          </a:p>
        </p:txBody>
      </p:sp>
      <p:sp>
        <p:nvSpPr>
          <p:cNvPr id="3" name="内容占位符 2"/>
          <p:cNvSpPr>
            <a:spLocks noGrp="1" noChangeAspect="1"/>
          </p:cNvSpPr>
          <p:nvPr>
            <p:ph sz="quarter" idx="10"/>
          </p:nvPr>
        </p:nvSpPr>
        <p:spPr>
          <a:xfrm>
            <a:off x="710671" y="2505605"/>
            <a:ext cx="7781396" cy="492428"/>
          </a:xfrm>
        </p:spPr>
        <p:txBody>
          <a:bodyPr>
            <a:normAutofit/>
          </a:bodyPr>
          <a:lstStyle/>
          <a:p>
            <a:pPr marL="457200" indent="-457200">
              <a:buFont typeface="+mj-lt"/>
              <a:buAutoNum type="arabicPeriod"/>
            </a:pPr>
            <a:r>
              <a:rPr lang="zh-CN" altLang="en-US" dirty="0" smtClean="0"/>
              <a:t>没有收益管理的需求</a:t>
            </a:r>
            <a:endParaRPr lang="zh-CN" altLang="en-US" dirty="0"/>
          </a:p>
          <a:p>
            <a:endParaRPr lang="zh-CN" altLang="en-US" dirty="0"/>
          </a:p>
          <a:p>
            <a:endParaRPr lang="zh-CN" altLang="en-US" dirty="0"/>
          </a:p>
        </p:txBody>
      </p:sp>
      <p:sp>
        <p:nvSpPr>
          <p:cNvPr id="4" name="内容占位符 2"/>
          <p:cNvSpPr txBox="1">
            <a:spLocks noChangeAspect="1"/>
          </p:cNvSpPr>
          <p:nvPr/>
        </p:nvSpPr>
        <p:spPr>
          <a:xfrm>
            <a:off x="710671" y="2882857"/>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2"/>
            </a:pPr>
            <a:r>
              <a:rPr lang="zh-CN" altLang="en-US" b="0" dirty="0" smtClean="0"/>
              <a:t>没有按市场细分来细化分析及决策</a:t>
            </a:r>
          </a:p>
          <a:p>
            <a:endParaRPr lang="zh-CN" altLang="en-US" b="0" dirty="0" smtClean="0"/>
          </a:p>
          <a:p>
            <a:endParaRPr lang="zh-CN" altLang="en-US" b="0" dirty="0"/>
          </a:p>
        </p:txBody>
      </p:sp>
      <p:sp>
        <p:nvSpPr>
          <p:cNvPr id="5" name="内容占位符 2"/>
          <p:cNvSpPr txBox="1">
            <a:spLocks noChangeAspect="1"/>
          </p:cNvSpPr>
          <p:nvPr/>
        </p:nvSpPr>
        <p:spPr>
          <a:xfrm>
            <a:off x="710671" y="3260109"/>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3"/>
            </a:pPr>
            <a:r>
              <a:rPr lang="zh-CN" altLang="en-US" b="0" dirty="0" smtClean="0"/>
              <a:t>没有价格体系</a:t>
            </a:r>
            <a:endParaRPr lang="zh-CN" altLang="en-US" b="0" dirty="0"/>
          </a:p>
        </p:txBody>
      </p:sp>
      <p:sp>
        <p:nvSpPr>
          <p:cNvPr id="6" name="内容占位符 2"/>
          <p:cNvSpPr txBox="1">
            <a:spLocks noChangeAspect="1"/>
          </p:cNvSpPr>
          <p:nvPr/>
        </p:nvSpPr>
        <p:spPr>
          <a:xfrm>
            <a:off x="710671" y="3657504"/>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4"/>
            </a:pPr>
            <a:r>
              <a:rPr lang="en-US" altLang="zh-CN" b="0" dirty="0"/>
              <a:t>BAR</a:t>
            </a:r>
            <a:r>
              <a:rPr lang="zh-CN" altLang="en-US" b="0" dirty="0"/>
              <a:t>（一般散客</a:t>
            </a:r>
            <a:r>
              <a:rPr lang="zh-CN" altLang="en-US" b="0" dirty="0" smtClean="0"/>
              <a:t>）价格没有充分动起来</a:t>
            </a:r>
          </a:p>
          <a:p>
            <a:endParaRPr lang="zh-CN" altLang="en-US" b="0" dirty="0"/>
          </a:p>
        </p:txBody>
      </p:sp>
      <p:sp>
        <p:nvSpPr>
          <p:cNvPr id="7" name="内容占位符 2"/>
          <p:cNvSpPr txBox="1">
            <a:spLocks noChangeAspect="1"/>
          </p:cNvSpPr>
          <p:nvPr/>
        </p:nvSpPr>
        <p:spPr>
          <a:xfrm>
            <a:off x="710671" y="4049746"/>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5"/>
            </a:pPr>
            <a:r>
              <a:rPr lang="zh-CN" altLang="en-US" b="0" dirty="0" smtClean="0"/>
              <a:t>没有好的人员</a:t>
            </a:r>
          </a:p>
          <a:p>
            <a:endParaRPr lang="zh-CN" altLang="en-US" b="0" dirty="0"/>
          </a:p>
        </p:txBody>
      </p:sp>
      <p:sp>
        <p:nvSpPr>
          <p:cNvPr id="8" name="内容占位符 2"/>
          <p:cNvSpPr txBox="1">
            <a:spLocks noChangeAspect="1"/>
          </p:cNvSpPr>
          <p:nvPr/>
        </p:nvSpPr>
        <p:spPr>
          <a:xfrm>
            <a:off x="710671" y="4417161"/>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6"/>
            </a:pPr>
            <a:r>
              <a:rPr lang="zh-CN" altLang="en-US" b="0" dirty="0" smtClean="0"/>
              <a:t>没有工具或者说没有充分利用起现有工具</a:t>
            </a:r>
          </a:p>
          <a:p>
            <a:endParaRPr lang="zh-CN" altLang="en-US" b="0" dirty="0"/>
          </a:p>
        </p:txBody>
      </p:sp>
    </p:spTree>
    <p:extLst>
      <p:ext uri="{BB962C8B-B14F-4D97-AF65-F5344CB8AC3E}">
        <p14:creationId xmlns:p14="http://schemas.microsoft.com/office/powerpoint/2010/main" val="182853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收益管理流程</a:t>
            </a:r>
            <a:endParaRPr lang="zh-CN" altLang="en-US" dirty="0"/>
          </a:p>
        </p:txBody>
      </p:sp>
      <p:grpSp>
        <p:nvGrpSpPr>
          <p:cNvPr id="31" name="Group 3"/>
          <p:cNvGrpSpPr>
            <a:grpSpLocks/>
          </p:cNvGrpSpPr>
          <p:nvPr/>
        </p:nvGrpSpPr>
        <p:grpSpPr bwMode="auto">
          <a:xfrm>
            <a:off x="1552926" y="1519412"/>
            <a:ext cx="6068217" cy="4487498"/>
            <a:chOff x="1066800" y="1371600"/>
            <a:chExt cx="6743471" cy="5112719"/>
          </a:xfrm>
        </p:grpSpPr>
        <p:pic>
          <p:nvPicPr>
            <p:cNvPr id="32" name="Picture 3" descr="\\psf\Host\Volumes\Artwork\Artwork Docs\Corporate Identity\PowerPoint Template\png files\Oval.png"/>
            <p:cNvPicPr>
              <a:picLocks noChangeAspect="1" noChangeArrowheads="1"/>
            </p:cNvPicPr>
            <p:nvPr/>
          </p:nvPicPr>
          <p:blipFill>
            <a:blip r:embed="rId3" cstate="print"/>
            <a:srcRect/>
            <a:stretch>
              <a:fillRect/>
            </a:stretch>
          </p:blipFill>
          <p:spPr bwMode="auto">
            <a:xfrm>
              <a:off x="1485671" y="1895561"/>
              <a:ext cx="6017538" cy="4037082"/>
            </a:xfrm>
            <a:prstGeom prst="rect">
              <a:avLst/>
            </a:prstGeom>
            <a:noFill/>
            <a:ln w="9525">
              <a:noFill/>
              <a:miter lim="800000"/>
              <a:headEnd/>
              <a:tailEnd/>
            </a:ln>
          </p:spPr>
        </p:pic>
        <p:pic>
          <p:nvPicPr>
            <p:cNvPr id="33"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6191250" y="3862774"/>
              <a:ext cx="1619021" cy="1524000"/>
            </a:xfrm>
            <a:prstGeom prst="rect">
              <a:avLst/>
            </a:prstGeom>
            <a:noFill/>
            <a:ln w="9525">
              <a:noFill/>
              <a:miter lim="800000"/>
              <a:headEnd/>
              <a:tailEnd/>
            </a:ln>
          </p:spPr>
        </p:pic>
        <p:pic>
          <p:nvPicPr>
            <p:cNvPr id="34"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4851258" y="4960319"/>
              <a:ext cx="1619021" cy="1524000"/>
            </a:xfrm>
            <a:prstGeom prst="rect">
              <a:avLst/>
            </a:prstGeom>
            <a:noFill/>
            <a:ln w="9525">
              <a:noFill/>
              <a:miter lim="800000"/>
              <a:headEnd/>
              <a:tailEnd/>
            </a:ln>
          </p:spPr>
        </p:pic>
        <p:pic>
          <p:nvPicPr>
            <p:cNvPr id="35"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2516646" y="4730404"/>
              <a:ext cx="1863271" cy="1753915"/>
            </a:xfrm>
            <a:prstGeom prst="rect">
              <a:avLst/>
            </a:prstGeom>
            <a:noFill/>
            <a:ln w="9525">
              <a:noFill/>
              <a:miter lim="800000"/>
              <a:headEnd/>
              <a:tailEnd/>
            </a:ln>
          </p:spPr>
        </p:pic>
        <p:pic>
          <p:nvPicPr>
            <p:cNvPr id="36"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1066800" y="3678108"/>
              <a:ext cx="1619021" cy="1524000"/>
            </a:xfrm>
            <a:prstGeom prst="rect">
              <a:avLst/>
            </a:prstGeom>
            <a:noFill/>
            <a:ln w="9525">
              <a:noFill/>
              <a:miter lim="800000"/>
              <a:headEnd/>
              <a:tailEnd/>
            </a:ln>
          </p:spPr>
        </p:pic>
        <p:pic>
          <p:nvPicPr>
            <p:cNvPr id="37"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1414243" y="1898988"/>
              <a:ext cx="1619021" cy="1524000"/>
            </a:xfrm>
            <a:prstGeom prst="rect">
              <a:avLst/>
            </a:prstGeom>
            <a:noFill/>
            <a:ln w="9525">
              <a:noFill/>
              <a:miter lim="800000"/>
              <a:headEnd/>
              <a:tailEnd/>
            </a:ln>
          </p:spPr>
        </p:pic>
        <p:pic>
          <p:nvPicPr>
            <p:cNvPr id="38"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3684929" y="1371600"/>
              <a:ext cx="1619021" cy="1524000"/>
            </a:xfrm>
            <a:prstGeom prst="rect">
              <a:avLst/>
            </a:prstGeom>
            <a:noFill/>
            <a:ln w="9525">
              <a:noFill/>
              <a:miter lim="800000"/>
              <a:headEnd/>
              <a:tailEnd/>
            </a:ln>
          </p:spPr>
        </p:pic>
        <p:pic>
          <p:nvPicPr>
            <p:cNvPr id="39" name="Picture 2" descr="\\psf\Host\Volumes\Artwork\Artwork Docs\Corporate Identity\PowerPoint Template\png files\Circle.png"/>
            <p:cNvPicPr>
              <a:picLocks noChangeAspect="1" noChangeArrowheads="1"/>
            </p:cNvPicPr>
            <p:nvPr/>
          </p:nvPicPr>
          <p:blipFill>
            <a:blip r:embed="rId4" cstate="print"/>
            <a:srcRect/>
            <a:stretch>
              <a:fillRect/>
            </a:stretch>
          </p:blipFill>
          <p:spPr bwMode="auto">
            <a:xfrm>
              <a:off x="5829071" y="1849219"/>
              <a:ext cx="1619021" cy="1524000"/>
            </a:xfrm>
            <a:prstGeom prst="rect">
              <a:avLst/>
            </a:prstGeom>
            <a:noFill/>
            <a:ln w="9525">
              <a:noFill/>
              <a:miter lim="800000"/>
              <a:headEnd/>
              <a:tailEnd/>
            </a:ln>
          </p:spPr>
        </p:pic>
        <p:sp>
          <p:nvSpPr>
            <p:cNvPr id="40" name="Rectangle 10"/>
            <p:cNvSpPr>
              <a:spLocks noChangeArrowheads="1"/>
            </p:cNvSpPr>
            <p:nvPr/>
          </p:nvSpPr>
          <p:spPr bwMode="auto">
            <a:xfrm>
              <a:off x="3684929" y="1916229"/>
              <a:ext cx="1549347" cy="400002"/>
            </a:xfrm>
            <a:prstGeom prst="rect">
              <a:avLst/>
            </a:prstGeom>
            <a:noFill/>
            <a:ln w="9525">
              <a:noFill/>
              <a:miter lim="800000"/>
              <a:headEnd/>
              <a:tailEnd/>
            </a:ln>
          </p:spPr>
          <p:txBody>
            <a:bodyPr>
              <a:spAutoFit/>
            </a:bodyPr>
            <a:lstStyle/>
            <a:p>
              <a:pPr algn="ctr"/>
              <a:r>
                <a:rPr lang="zh-CN" altLang="en-US" sz="2000" b="0" dirty="0">
                  <a:latin typeface="宋体" panose="02010600030101010101" pitchFamily="2" charset="-122"/>
                  <a:ea typeface="宋体" panose="02010600030101010101" pitchFamily="2" charset="-122"/>
                  <a:cs typeface="MrEavesSanAltRI"/>
                </a:rPr>
                <a:t>数据收集</a:t>
              </a:r>
            </a:p>
          </p:txBody>
        </p:sp>
        <p:sp>
          <p:nvSpPr>
            <p:cNvPr id="41" name="Rectangle 11"/>
            <p:cNvSpPr>
              <a:spLocks noChangeArrowheads="1"/>
            </p:cNvSpPr>
            <p:nvPr/>
          </p:nvSpPr>
          <p:spPr bwMode="auto">
            <a:xfrm>
              <a:off x="6656634" y="4440107"/>
              <a:ext cx="697604" cy="400062"/>
            </a:xfrm>
            <a:prstGeom prst="rect">
              <a:avLst/>
            </a:prstGeom>
            <a:noFill/>
            <a:ln w="9525">
              <a:noFill/>
              <a:miter lim="800000"/>
              <a:headEnd/>
              <a:tailEnd/>
            </a:ln>
          </p:spPr>
          <p:txBody>
            <a:bodyPr wrap="none">
              <a:spAutoFit/>
            </a:bodyPr>
            <a:lstStyle/>
            <a:p>
              <a:pPr algn="ctr"/>
              <a:r>
                <a:rPr lang="zh-CN" altLang="en-US" sz="2000" b="0" dirty="0">
                  <a:latin typeface="宋体" pitchFamily="2" charset="-122"/>
                  <a:ea typeface="宋体" pitchFamily="2" charset="-122"/>
                </a:rPr>
                <a:t>预测</a:t>
              </a:r>
              <a:endParaRPr lang="zh-CN" altLang="en-US" sz="2000" b="0" dirty="0">
                <a:latin typeface="宋体" pitchFamily="2" charset="-122"/>
                <a:ea typeface="宋体" pitchFamily="2" charset="-122"/>
                <a:cs typeface="MrEavesSanAltRI"/>
              </a:endParaRPr>
            </a:p>
          </p:txBody>
        </p:sp>
        <p:sp>
          <p:nvSpPr>
            <p:cNvPr id="42" name="Rectangle 13"/>
            <p:cNvSpPr>
              <a:spLocks noChangeArrowheads="1"/>
            </p:cNvSpPr>
            <p:nvPr/>
          </p:nvSpPr>
          <p:spPr bwMode="auto">
            <a:xfrm>
              <a:off x="2568431" y="5366862"/>
              <a:ext cx="1682693" cy="707800"/>
            </a:xfrm>
            <a:prstGeom prst="rect">
              <a:avLst/>
            </a:prstGeom>
            <a:noFill/>
            <a:ln w="9525">
              <a:noFill/>
              <a:miter lim="800000"/>
              <a:headEnd/>
              <a:tailEnd/>
            </a:ln>
          </p:spPr>
          <p:txBody>
            <a:bodyPr>
              <a:spAutoFit/>
            </a:bodyPr>
            <a:lstStyle/>
            <a:p>
              <a:pPr algn="ctr" eaLnBrk="0" hangingPunct="0"/>
              <a:r>
                <a:rPr lang="zh-CN" altLang="en-US" sz="2000" b="0" dirty="0">
                  <a:latin typeface="宋体" pitchFamily="2" charset="-122"/>
                  <a:ea typeface="宋体" pitchFamily="2" charset="-122"/>
                </a:rPr>
                <a:t>客房存量</a:t>
              </a:r>
            </a:p>
            <a:p>
              <a:pPr algn="ctr" eaLnBrk="0" hangingPunct="0"/>
              <a:r>
                <a:rPr lang="zh-CN" altLang="en-US" sz="2000" b="0" dirty="0">
                  <a:latin typeface="宋体" pitchFamily="2" charset="-122"/>
                  <a:ea typeface="宋体" pitchFamily="2" charset="-122"/>
                </a:rPr>
                <a:t>管理</a:t>
              </a:r>
              <a:endParaRPr lang="zh-CN" altLang="en-US" sz="2000" b="0" dirty="0">
                <a:latin typeface="宋体" pitchFamily="2" charset="-122"/>
                <a:ea typeface="宋体" pitchFamily="2" charset="-122"/>
                <a:cs typeface="MrEavesSanAltRI"/>
              </a:endParaRPr>
            </a:p>
          </p:txBody>
        </p:sp>
        <p:sp>
          <p:nvSpPr>
            <p:cNvPr id="43" name="Rectangle 14"/>
            <p:cNvSpPr>
              <a:spLocks noChangeArrowheads="1"/>
            </p:cNvSpPr>
            <p:nvPr/>
          </p:nvSpPr>
          <p:spPr bwMode="auto">
            <a:xfrm>
              <a:off x="1442453" y="4249106"/>
              <a:ext cx="697604" cy="400062"/>
            </a:xfrm>
            <a:prstGeom prst="rect">
              <a:avLst/>
            </a:prstGeom>
            <a:noFill/>
            <a:ln w="9525">
              <a:noFill/>
              <a:miter lim="800000"/>
              <a:headEnd/>
              <a:tailEnd/>
            </a:ln>
          </p:spPr>
          <p:txBody>
            <a:bodyPr wrap="none">
              <a:spAutoFit/>
            </a:bodyPr>
            <a:lstStyle/>
            <a:p>
              <a:pPr algn="ctr"/>
              <a:r>
                <a:rPr lang="zh-CN" altLang="en-US" sz="2000" b="0" dirty="0">
                  <a:latin typeface="宋体" pitchFamily="2" charset="-122"/>
                  <a:ea typeface="宋体" pitchFamily="2" charset="-122"/>
                </a:rPr>
                <a:t>渠道</a:t>
              </a:r>
              <a:endParaRPr lang="zh-CN" altLang="en-US" sz="2000" b="0" dirty="0">
                <a:latin typeface="宋体" pitchFamily="2" charset="-122"/>
                <a:ea typeface="宋体" pitchFamily="2" charset="-122"/>
                <a:cs typeface="MrEavesSanAltRI"/>
              </a:endParaRPr>
            </a:p>
          </p:txBody>
        </p:sp>
        <p:sp>
          <p:nvSpPr>
            <p:cNvPr id="44" name="Rectangle 15"/>
            <p:cNvSpPr>
              <a:spLocks noChangeArrowheads="1"/>
            </p:cNvSpPr>
            <p:nvPr/>
          </p:nvSpPr>
          <p:spPr bwMode="auto">
            <a:xfrm>
              <a:off x="5863046" y="2370576"/>
              <a:ext cx="1549347" cy="400062"/>
            </a:xfrm>
            <a:prstGeom prst="rect">
              <a:avLst/>
            </a:prstGeom>
            <a:noFill/>
            <a:ln w="9525">
              <a:noFill/>
              <a:miter lim="800000"/>
              <a:headEnd/>
              <a:tailEnd/>
            </a:ln>
          </p:spPr>
          <p:txBody>
            <a:bodyPr>
              <a:spAutoFit/>
            </a:bodyPr>
            <a:lstStyle/>
            <a:p>
              <a:pPr algn="ctr"/>
              <a:r>
                <a:rPr lang="zh-CN" altLang="en-US" sz="2000" b="0" dirty="0">
                  <a:latin typeface="宋体" panose="02010600030101010101" pitchFamily="2" charset="-122"/>
                  <a:ea typeface="宋体" panose="02010600030101010101" pitchFamily="2" charset="-122"/>
                  <a:cs typeface="MrEavesSanAltRI"/>
                </a:rPr>
                <a:t>数据分析</a:t>
              </a:r>
            </a:p>
          </p:txBody>
        </p:sp>
        <p:sp>
          <p:nvSpPr>
            <p:cNvPr id="45" name="Rectangle 16"/>
            <p:cNvSpPr>
              <a:spLocks noChangeArrowheads="1"/>
            </p:cNvSpPr>
            <p:nvPr/>
          </p:nvSpPr>
          <p:spPr bwMode="auto">
            <a:xfrm>
              <a:off x="1449375" y="2370017"/>
              <a:ext cx="1549347" cy="400062"/>
            </a:xfrm>
            <a:prstGeom prst="rect">
              <a:avLst/>
            </a:prstGeom>
            <a:noFill/>
            <a:ln w="9525">
              <a:noFill/>
              <a:miter lim="800000"/>
              <a:headEnd/>
              <a:tailEnd/>
            </a:ln>
          </p:spPr>
          <p:txBody>
            <a:bodyPr>
              <a:spAutoFit/>
            </a:bodyPr>
            <a:lstStyle/>
            <a:p>
              <a:pPr algn="ctr"/>
              <a:r>
                <a:rPr lang="zh-CN" altLang="en-US" sz="2000" b="0" dirty="0">
                  <a:latin typeface="宋体" panose="02010600030101010101" pitchFamily="2" charset="-122"/>
                  <a:ea typeface="宋体" panose="02010600030101010101" pitchFamily="2" charset="-122"/>
                  <a:cs typeface="MrEavesSanAltRI"/>
                </a:rPr>
                <a:t>报告和影响</a:t>
              </a:r>
            </a:p>
          </p:txBody>
        </p:sp>
        <p:sp>
          <p:nvSpPr>
            <p:cNvPr id="46" name="Rectangle 17"/>
            <p:cNvSpPr>
              <a:spLocks noChangeArrowheads="1"/>
            </p:cNvSpPr>
            <p:nvPr/>
          </p:nvSpPr>
          <p:spPr bwMode="auto">
            <a:xfrm>
              <a:off x="4886095" y="5521128"/>
              <a:ext cx="1549347" cy="400062"/>
            </a:xfrm>
            <a:prstGeom prst="rect">
              <a:avLst/>
            </a:prstGeom>
            <a:noFill/>
            <a:ln w="9525">
              <a:noFill/>
              <a:miter lim="800000"/>
              <a:headEnd/>
              <a:tailEnd/>
            </a:ln>
          </p:spPr>
          <p:txBody>
            <a:bodyPr>
              <a:spAutoFit/>
            </a:bodyPr>
            <a:lstStyle/>
            <a:p>
              <a:pPr algn="ctr"/>
              <a:r>
                <a:rPr lang="zh-CN" altLang="en-US" sz="2000" b="0" dirty="0">
                  <a:latin typeface="宋体" pitchFamily="2" charset="-122"/>
                  <a:ea typeface="宋体" pitchFamily="2" charset="-122"/>
                </a:rPr>
                <a:t>定价</a:t>
              </a:r>
              <a:endParaRPr lang="zh-CN" altLang="en-US" sz="2000" b="0" dirty="0">
                <a:latin typeface="宋体" pitchFamily="2" charset="-122"/>
                <a:ea typeface="宋体" pitchFamily="2" charset="-122"/>
                <a:cs typeface="MrEavesSanAltRI"/>
              </a:endParaRPr>
            </a:p>
          </p:txBody>
        </p:sp>
      </p:grpSp>
      <p:grpSp>
        <p:nvGrpSpPr>
          <p:cNvPr id="47" name="Group 25"/>
          <p:cNvGrpSpPr>
            <a:grpSpLocks/>
          </p:cNvGrpSpPr>
          <p:nvPr/>
        </p:nvGrpSpPr>
        <p:grpSpPr bwMode="auto">
          <a:xfrm>
            <a:off x="2736937" y="2573357"/>
            <a:ext cx="3676928" cy="2392124"/>
            <a:chOff x="1526262" y="1865248"/>
            <a:chExt cx="6017538" cy="4037082"/>
          </a:xfrm>
        </p:grpSpPr>
        <p:pic>
          <p:nvPicPr>
            <p:cNvPr id="48" name="Picture 3" descr="\\psf\Host\Volumes\Artwork\Artwork Docs\Corporate Identity\PowerPoint Template\png files\Oval.png"/>
            <p:cNvPicPr>
              <a:picLocks noChangeAspect="1" noChangeArrowheads="1"/>
            </p:cNvPicPr>
            <p:nvPr/>
          </p:nvPicPr>
          <p:blipFill>
            <a:blip r:embed="rId3" cstate="print"/>
            <a:srcRect/>
            <a:stretch>
              <a:fillRect/>
            </a:stretch>
          </p:blipFill>
          <p:spPr bwMode="auto">
            <a:xfrm>
              <a:off x="1526262" y="1865248"/>
              <a:ext cx="6017538" cy="4037082"/>
            </a:xfrm>
            <a:prstGeom prst="rect">
              <a:avLst/>
            </a:prstGeom>
            <a:noFill/>
            <a:ln w="9525">
              <a:noFill/>
              <a:miter lim="800000"/>
              <a:headEnd/>
              <a:tailEnd/>
            </a:ln>
          </p:spPr>
        </p:pic>
        <p:sp>
          <p:nvSpPr>
            <p:cNvPr id="49" name="Rectangle 29"/>
            <p:cNvSpPr>
              <a:spLocks noChangeArrowheads="1"/>
            </p:cNvSpPr>
            <p:nvPr/>
          </p:nvSpPr>
          <p:spPr bwMode="auto">
            <a:xfrm>
              <a:off x="2826928" y="3196314"/>
              <a:ext cx="3941674" cy="1194668"/>
            </a:xfrm>
            <a:prstGeom prst="rect">
              <a:avLst/>
            </a:prstGeom>
            <a:noFill/>
            <a:ln w="9525">
              <a:noFill/>
              <a:miter lim="800000"/>
              <a:headEnd/>
              <a:tailEnd/>
            </a:ln>
          </p:spPr>
          <p:txBody>
            <a:bodyPr wrap="square">
              <a:spAutoFit/>
            </a:bodyPr>
            <a:lstStyle/>
            <a:p>
              <a:pPr eaLnBrk="0" hangingPunct="0"/>
              <a:r>
                <a:rPr lang="zh-CN" altLang="en-US" sz="2000" dirty="0" smtClean="0">
                  <a:latin typeface="宋体" pitchFamily="2" charset="-122"/>
                  <a:ea typeface="宋体" pitchFamily="2" charset="-122"/>
                </a:rPr>
                <a:t>收益管理带动酒店向精细化管理转变</a:t>
              </a:r>
              <a:endParaRPr lang="zh-CN" altLang="en-US" sz="2000" b="0" dirty="0">
                <a:latin typeface="宋体" pitchFamily="2" charset="-122"/>
                <a:ea typeface="宋体" pitchFamily="2" charset="-122"/>
                <a:cs typeface="MrEavesSanAltRI"/>
              </a:endParaRPr>
            </a:p>
          </p:txBody>
        </p:sp>
      </p:grpSp>
    </p:spTree>
    <p:extLst>
      <p:ext uri="{BB962C8B-B14F-4D97-AF65-F5344CB8AC3E}">
        <p14:creationId xmlns:p14="http://schemas.microsoft.com/office/powerpoint/2010/main" val="683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国内酒店之收益管理困局</a:t>
            </a:r>
            <a:endParaRPr lang="zh-CN" altLang="en-US" dirty="0"/>
          </a:p>
        </p:txBody>
      </p:sp>
      <p:sp>
        <p:nvSpPr>
          <p:cNvPr id="3" name="内容占位符 2"/>
          <p:cNvSpPr>
            <a:spLocks noGrp="1" noChangeAspect="1"/>
          </p:cNvSpPr>
          <p:nvPr>
            <p:ph sz="quarter" idx="10"/>
          </p:nvPr>
        </p:nvSpPr>
        <p:spPr>
          <a:xfrm>
            <a:off x="710671" y="2505605"/>
            <a:ext cx="7781396" cy="492428"/>
          </a:xfrm>
        </p:spPr>
        <p:txBody>
          <a:bodyPr>
            <a:normAutofit/>
          </a:bodyPr>
          <a:lstStyle/>
          <a:p>
            <a:pPr marL="457200" indent="-457200">
              <a:buFont typeface="+mj-lt"/>
              <a:buAutoNum type="arabicPeriod"/>
            </a:pPr>
            <a:r>
              <a:rPr lang="zh-CN" altLang="en-US" dirty="0" smtClean="0"/>
              <a:t>没有收益管理的需求</a:t>
            </a:r>
            <a:endParaRPr lang="zh-CN" altLang="en-US" dirty="0"/>
          </a:p>
          <a:p>
            <a:endParaRPr lang="zh-CN" altLang="en-US" dirty="0"/>
          </a:p>
          <a:p>
            <a:endParaRPr lang="zh-CN" altLang="en-US" dirty="0"/>
          </a:p>
        </p:txBody>
      </p:sp>
      <p:sp>
        <p:nvSpPr>
          <p:cNvPr id="4" name="内容占位符 2"/>
          <p:cNvSpPr txBox="1">
            <a:spLocks noChangeAspect="1"/>
          </p:cNvSpPr>
          <p:nvPr/>
        </p:nvSpPr>
        <p:spPr>
          <a:xfrm>
            <a:off x="710671" y="2882857"/>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2"/>
            </a:pPr>
            <a:r>
              <a:rPr lang="zh-CN" altLang="en-US" b="0" dirty="0" smtClean="0"/>
              <a:t>没有按市场细分来细化分析及决策</a:t>
            </a:r>
          </a:p>
          <a:p>
            <a:endParaRPr lang="zh-CN" altLang="en-US" b="0" dirty="0" smtClean="0"/>
          </a:p>
          <a:p>
            <a:endParaRPr lang="zh-CN" altLang="en-US" b="0" dirty="0"/>
          </a:p>
        </p:txBody>
      </p:sp>
      <p:sp>
        <p:nvSpPr>
          <p:cNvPr id="5" name="内容占位符 2"/>
          <p:cNvSpPr txBox="1">
            <a:spLocks noChangeAspect="1"/>
          </p:cNvSpPr>
          <p:nvPr/>
        </p:nvSpPr>
        <p:spPr>
          <a:xfrm>
            <a:off x="710671" y="3260109"/>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3"/>
            </a:pPr>
            <a:r>
              <a:rPr lang="zh-CN" altLang="en-US" b="0" dirty="0" smtClean="0"/>
              <a:t>没有价格体系</a:t>
            </a:r>
            <a:endParaRPr lang="zh-CN" altLang="en-US" b="0" dirty="0"/>
          </a:p>
        </p:txBody>
      </p:sp>
      <p:sp>
        <p:nvSpPr>
          <p:cNvPr id="6" name="内容占位符 2"/>
          <p:cNvSpPr txBox="1">
            <a:spLocks noChangeAspect="1"/>
          </p:cNvSpPr>
          <p:nvPr/>
        </p:nvSpPr>
        <p:spPr>
          <a:xfrm>
            <a:off x="710671" y="3657504"/>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4"/>
            </a:pPr>
            <a:r>
              <a:rPr lang="en-US" altLang="zh-CN" b="0" dirty="0"/>
              <a:t>BAR</a:t>
            </a:r>
            <a:r>
              <a:rPr lang="zh-CN" altLang="en-US" b="0" dirty="0"/>
              <a:t>（一般散客）价格</a:t>
            </a:r>
            <a:r>
              <a:rPr lang="zh-CN" altLang="en-US" b="0" dirty="0" smtClean="0"/>
              <a:t>没有充分动起来</a:t>
            </a:r>
          </a:p>
          <a:p>
            <a:endParaRPr lang="zh-CN" altLang="en-US" b="0" dirty="0"/>
          </a:p>
        </p:txBody>
      </p:sp>
      <p:sp>
        <p:nvSpPr>
          <p:cNvPr id="7" name="内容占位符 2"/>
          <p:cNvSpPr txBox="1">
            <a:spLocks noChangeAspect="1"/>
          </p:cNvSpPr>
          <p:nvPr/>
        </p:nvSpPr>
        <p:spPr>
          <a:xfrm>
            <a:off x="710671" y="4049746"/>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5"/>
            </a:pPr>
            <a:r>
              <a:rPr lang="zh-CN" altLang="en-US" b="0" dirty="0" smtClean="0"/>
              <a:t>没有好的人员</a:t>
            </a:r>
          </a:p>
          <a:p>
            <a:endParaRPr lang="zh-CN" altLang="en-US" b="0" dirty="0"/>
          </a:p>
        </p:txBody>
      </p:sp>
      <p:sp>
        <p:nvSpPr>
          <p:cNvPr id="8" name="内容占位符 2"/>
          <p:cNvSpPr txBox="1">
            <a:spLocks noChangeAspect="1"/>
          </p:cNvSpPr>
          <p:nvPr/>
        </p:nvSpPr>
        <p:spPr>
          <a:xfrm>
            <a:off x="710671" y="4417161"/>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6"/>
            </a:pPr>
            <a:r>
              <a:rPr lang="zh-CN" altLang="en-US" b="0" dirty="0" smtClean="0"/>
              <a:t>没有工具或者说没有充分利用起现有工具</a:t>
            </a:r>
          </a:p>
          <a:p>
            <a:endParaRPr lang="zh-CN" altLang="en-US" b="0" dirty="0"/>
          </a:p>
        </p:txBody>
      </p:sp>
      <p:sp>
        <p:nvSpPr>
          <p:cNvPr id="9" name="内容占位符 2"/>
          <p:cNvSpPr txBox="1">
            <a:spLocks noChangeAspect="1"/>
          </p:cNvSpPr>
          <p:nvPr/>
        </p:nvSpPr>
        <p:spPr>
          <a:xfrm>
            <a:off x="710671" y="4794567"/>
            <a:ext cx="7781396" cy="492428"/>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Clr>
                <a:srgbClr val="0072B3"/>
              </a:buClr>
              <a:buFont typeface="Arial"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457200" rtl="0" eaLnBrk="1" fontAlgn="base" hangingPunct="1">
              <a:spcBef>
                <a:spcPct val="20000"/>
              </a:spcBef>
              <a:spcAft>
                <a:spcPct val="0"/>
              </a:spcAft>
              <a:buClr>
                <a:srgbClr val="0072B3"/>
              </a:buClr>
              <a:buFont typeface="Arial" charset="0"/>
              <a:buChar char="–"/>
              <a:defRPr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457200" rtl="0" eaLnBrk="1" fontAlgn="base" hangingPunct="1">
              <a:spcBef>
                <a:spcPct val="20000"/>
              </a:spcBef>
              <a:spcAft>
                <a:spcPct val="0"/>
              </a:spcAft>
              <a:buClr>
                <a:srgbClr val="0072B3"/>
              </a:buClr>
              <a:buFont typeface="Arial" charset="0"/>
              <a:buChar char="•"/>
              <a:defRPr sz="16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457200" rtl="0" eaLnBrk="1" fontAlgn="base" hangingPunct="1">
              <a:spcBef>
                <a:spcPct val="20000"/>
              </a:spcBef>
              <a:spcAft>
                <a:spcPct val="0"/>
              </a:spcAft>
              <a:buClr>
                <a:srgbClr val="0072B3"/>
              </a:buClr>
              <a:buFont typeface="Arial" charset="0"/>
              <a:buChar char="–"/>
              <a:defRPr sz="14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457200" rtl="0" eaLnBrk="1" fontAlgn="base" hangingPunct="1">
              <a:spcBef>
                <a:spcPct val="20000"/>
              </a:spcBef>
              <a:spcAft>
                <a:spcPct val="0"/>
              </a:spcAft>
              <a:buClr>
                <a:srgbClr val="0072B3"/>
              </a:buClr>
              <a:buFont typeface="Arial" charset="0"/>
              <a:buChar char="•"/>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7"/>
            </a:pPr>
            <a:r>
              <a:rPr lang="zh-CN" altLang="en-US" b="0" dirty="0" smtClean="0"/>
              <a:t>没有流程</a:t>
            </a:r>
            <a:endParaRPr lang="zh-CN" altLang="en-US" b="0" dirty="0"/>
          </a:p>
        </p:txBody>
      </p:sp>
      <p:sp>
        <p:nvSpPr>
          <p:cNvPr id="10" name="矩形 9"/>
          <p:cNvSpPr/>
          <p:nvPr/>
        </p:nvSpPr>
        <p:spPr>
          <a:xfrm>
            <a:off x="653301" y="2967335"/>
            <a:ext cx="7837402" cy="923330"/>
          </a:xfrm>
          <a:prstGeom prst="rect">
            <a:avLst/>
          </a:prstGeom>
          <a:noFill/>
        </p:spPr>
        <p:txBody>
          <a:bodyPr wrap="none" lIns="91440" tIns="45720" rIns="91440" bIns="45720">
            <a:spAutoFit/>
            <a:scene3d>
              <a:camera prst="isometricRightUp"/>
              <a:lightRig rig="threePt" dir="t"/>
            </a:scene3d>
          </a:bodyPr>
          <a:lstStyle/>
          <a:p>
            <a:pPr algn="ctr"/>
            <a:r>
              <a:rPr lang="zh-CN" altLang="en-US" sz="5400" b="1" cap="none" spc="0" dirty="0" smtClean="0">
                <a:ln w="22225">
                  <a:solidFill>
                    <a:schemeClr val="accent2"/>
                  </a:solidFill>
                  <a:prstDash val="solid"/>
                </a:ln>
                <a:solidFill>
                  <a:schemeClr val="accent2">
                    <a:lumMod val="40000"/>
                    <a:lumOff val="60000"/>
                  </a:schemeClr>
                </a:solidFill>
                <a:effectLst/>
              </a:rPr>
              <a:t>缺乏有效的收益管理文化</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324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anim calcmode="lin" valueType="num">
                                      <p:cBhvr>
                                        <p:cTn id="12" dur="2000" fill="hold"/>
                                        <p:tgtEl>
                                          <p:spTgt spid="10"/>
                                        </p:tgtEl>
                                        <p:attrNameLst>
                                          <p:attrName>ppt_w</p:attrName>
                                        </p:attrNameLst>
                                      </p:cBhvr>
                                      <p:tavLst>
                                        <p:tav tm="0" fmla="#ppt_w*sin(2.5*pi*$)">
                                          <p:val>
                                            <p:fltVal val="0"/>
                                          </p:val>
                                        </p:tav>
                                        <p:tav tm="100000">
                                          <p:val>
                                            <p:fltVal val="1"/>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酒店马上可以做起来的事</a:t>
            </a:r>
            <a:endParaRPr lang="zh-CN" altLang="en-US" dirty="0"/>
          </a:p>
        </p:txBody>
      </p:sp>
      <p:sp>
        <p:nvSpPr>
          <p:cNvPr id="10" name="内容占位符 9"/>
          <p:cNvSpPr>
            <a:spLocks noGrp="1"/>
          </p:cNvSpPr>
          <p:nvPr>
            <p:ph sz="quarter" idx="10"/>
          </p:nvPr>
        </p:nvSpPr>
        <p:spPr/>
        <p:txBody>
          <a:bodyPr/>
          <a:lstStyle/>
          <a:p>
            <a:r>
              <a:rPr lang="zh-CN" altLang="en-US" dirty="0" smtClean="0"/>
              <a:t>市场细分的重新梳理</a:t>
            </a:r>
            <a:endParaRPr lang="en-US" altLang="zh-CN" dirty="0" smtClean="0"/>
          </a:p>
          <a:p>
            <a:r>
              <a:rPr lang="zh-CN" altLang="en-US" dirty="0" smtClean="0"/>
              <a:t>建立预测，按市场细分每天的预测</a:t>
            </a:r>
            <a:endParaRPr lang="en-US" altLang="zh-CN" dirty="0" smtClean="0"/>
          </a:p>
          <a:p>
            <a:r>
              <a:rPr lang="zh-CN" altLang="en-US" dirty="0" smtClean="0"/>
              <a:t>建立价格体系，</a:t>
            </a:r>
            <a:r>
              <a:rPr lang="en-US" altLang="zh-CN" dirty="0" smtClean="0"/>
              <a:t>BAR</a:t>
            </a:r>
            <a:r>
              <a:rPr lang="zh-CN" altLang="en-US" dirty="0" smtClean="0"/>
              <a:t>价格充分动起来</a:t>
            </a:r>
            <a:endParaRPr lang="en-US" altLang="zh-CN" dirty="0" smtClean="0"/>
          </a:p>
          <a:p>
            <a:r>
              <a:rPr lang="zh-CN" altLang="en-US" dirty="0" smtClean="0"/>
              <a:t>建立预测和价格体系的关系</a:t>
            </a:r>
            <a:endParaRPr lang="en-US" altLang="zh-CN" dirty="0" smtClean="0"/>
          </a:p>
          <a:p>
            <a:r>
              <a:rPr lang="zh-CN" altLang="en-US" dirty="0" smtClean="0"/>
              <a:t>关注直销渠道，加强预定部的功能和能力</a:t>
            </a:r>
            <a:endParaRPr lang="en-US" altLang="zh-CN" dirty="0" smtClean="0"/>
          </a:p>
          <a:p>
            <a:r>
              <a:rPr lang="zh-CN" altLang="en-US" dirty="0" smtClean="0"/>
              <a:t>数据不要光收集，一定要分析及基于此做决策</a:t>
            </a:r>
            <a:endParaRPr lang="en-US" altLang="zh-CN" dirty="0" smtClean="0"/>
          </a:p>
          <a:p>
            <a:r>
              <a:rPr lang="en-US" altLang="zh-CN" dirty="0" smtClean="0"/>
              <a:t>PMS</a:t>
            </a:r>
            <a:r>
              <a:rPr lang="zh-CN" altLang="en-US" dirty="0" smtClean="0"/>
              <a:t>等工具的使用要加强</a:t>
            </a:r>
            <a:endParaRPr lang="en-US" altLang="zh-CN" dirty="0" smtClean="0"/>
          </a:p>
          <a:p>
            <a:r>
              <a:rPr lang="zh-CN" altLang="en-US" dirty="0" smtClean="0"/>
              <a:t>数据源准确度的</a:t>
            </a:r>
            <a:r>
              <a:rPr lang="zh-CN" altLang="en-US" dirty="0"/>
              <a:t>确保</a:t>
            </a:r>
            <a:endParaRPr lang="en-US" altLang="zh-CN" dirty="0" smtClean="0"/>
          </a:p>
          <a:p>
            <a:r>
              <a:rPr lang="zh-CN" altLang="en-US" dirty="0" smtClean="0"/>
              <a:t>收益管理流程的尝试建立</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64002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69050"/>
            <a:ext cx="1966913" cy="195263"/>
          </a:xfrm>
          <a:prstGeom prst="rect">
            <a:avLst/>
          </a:prstGeom>
        </p:spPr>
        <p:txBody>
          <a:bodyPr/>
          <a:lstStyle/>
          <a:p>
            <a:pPr>
              <a:defRPr/>
            </a:pPr>
            <a:r>
              <a:rPr lang="en-US" dirty="0" smtClean="0"/>
              <a:t>Page </a:t>
            </a:r>
            <a:fld id="{122E5FEA-9336-409D-89CA-0ECEE5812FC3}" type="slidenum">
              <a:rPr lang="en-US" smtClean="0"/>
              <a:pPr>
                <a:defRPr/>
              </a:pPr>
              <a:t>16</a:t>
            </a:fld>
            <a:endParaRPr lang="en-US" dirty="0"/>
          </a:p>
        </p:txBody>
      </p:sp>
      <p:sp>
        <p:nvSpPr>
          <p:cNvPr id="28" name="Title 1"/>
          <p:cNvSpPr>
            <a:spLocks noGrp="1"/>
          </p:cNvSpPr>
          <p:nvPr>
            <p:ph type="title" idx="4294967295"/>
          </p:nvPr>
        </p:nvSpPr>
        <p:spPr>
          <a:xfrm>
            <a:off x="0" y="0"/>
            <a:ext cx="9144000" cy="1143000"/>
          </a:xfrm>
        </p:spPr>
        <p:txBody>
          <a:bodyPr/>
          <a:lstStyle/>
          <a:p>
            <a:pPr algn="ctr"/>
            <a:r>
              <a:rPr lang="zh-CN" altLang="en-US" sz="3200" dirty="0" smtClean="0">
                <a:latin typeface="宋体" panose="02010600030101010101" pitchFamily="2" charset="-122"/>
                <a:ea typeface="宋体" panose="02010600030101010101" pitchFamily="2" charset="-122"/>
              </a:rPr>
              <a:t>关于</a:t>
            </a:r>
            <a:r>
              <a:rPr lang="en-US" sz="3200" dirty="0" smtClean="0"/>
              <a:t> </a:t>
            </a:r>
            <a:r>
              <a:rPr lang="en-US" sz="3200" dirty="0" smtClean="0">
                <a:latin typeface="+mj-lt"/>
                <a:ea typeface="+mj-ea"/>
              </a:rPr>
              <a:t>IDeaS</a:t>
            </a:r>
            <a:endParaRPr lang="en-US" sz="2400" i="1" dirty="0">
              <a:solidFill>
                <a:schemeClr val="accent4"/>
              </a:solidFill>
              <a:latin typeface="+mj-lt"/>
              <a:ea typeface="+mj-e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446" y="1209397"/>
            <a:ext cx="6566626" cy="3209322"/>
          </a:xfrm>
          <a:prstGeom prst="rect">
            <a:avLst/>
          </a:prstGeom>
        </p:spPr>
      </p:pic>
      <p:sp>
        <p:nvSpPr>
          <p:cNvPr id="10" name="TextBox 9"/>
          <p:cNvSpPr txBox="1"/>
          <p:nvPr/>
        </p:nvSpPr>
        <p:spPr>
          <a:xfrm>
            <a:off x="655914" y="4285761"/>
            <a:ext cx="758541" cy="707886"/>
          </a:xfrm>
          <a:prstGeom prst="rect">
            <a:avLst/>
          </a:prstGeom>
          <a:noFill/>
        </p:spPr>
        <p:txBody>
          <a:bodyPr wrap="none" rtlCol="0">
            <a:spAutoFit/>
          </a:bodyPr>
          <a:lstStyle/>
          <a:p>
            <a:pPr algn="ctr"/>
            <a:r>
              <a:rPr lang="en-US" sz="4000" b="1" dirty="0" smtClean="0">
                <a:solidFill>
                  <a:schemeClr val="tx2"/>
                </a:solidFill>
                <a:latin typeface="+mn-lt"/>
              </a:rPr>
              <a:t>2</a:t>
            </a:r>
            <a:r>
              <a:rPr lang="en-US" altLang="zh-CN" sz="4000" b="1" dirty="0" smtClean="0">
                <a:solidFill>
                  <a:schemeClr val="tx2"/>
                </a:solidFill>
                <a:latin typeface="+mn-lt"/>
              </a:rPr>
              <a:t>5</a:t>
            </a:r>
            <a:endParaRPr lang="en-US" sz="4000" b="1" dirty="0">
              <a:solidFill>
                <a:schemeClr val="tx2"/>
              </a:solidFill>
              <a:latin typeface="+mn-lt"/>
            </a:endParaRPr>
          </a:p>
        </p:txBody>
      </p:sp>
      <p:sp>
        <p:nvSpPr>
          <p:cNvPr id="11" name="TextBox 10"/>
          <p:cNvSpPr txBox="1"/>
          <p:nvPr/>
        </p:nvSpPr>
        <p:spPr>
          <a:xfrm>
            <a:off x="2006693" y="4299227"/>
            <a:ext cx="1332416" cy="707886"/>
          </a:xfrm>
          <a:prstGeom prst="rect">
            <a:avLst/>
          </a:prstGeom>
          <a:noFill/>
        </p:spPr>
        <p:txBody>
          <a:bodyPr wrap="none" rtlCol="0">
            <a:spAutoFit/>
          </a:bodyPr>
          <a:lstStyle/>
          <a:p>
            <a:r>
              <a:rPr lang="en-US" altLang="zh-CN" sz="4000" dirty="0">
                <a:solidFill>
                  <a:schemeClr val="tx2"/>
                </a:solidFill>
                <a:latin typeface="+mn-lt"/>
              </a:rPr>
              <a:t>6</a:t>
            </a:r>
            <a:r>
              <a:rPr lang="en-US" altLang="zh-CN" sz="4000" b="1" dirty="0" smtClean="0">
                <a:solidFill>
                  <a:schemeClr val="tx2"/>
                </a:solidFill>
                <a:latin typeface="+mn-lt"/>
              </a:rPr>
              <a:t>000</a:t>
            </a:r>
            <a:endParaRPr lang="en-US" sz="4000" b="1" dirty="0">
              <a:solidFill>
                <a:schemeClr val="tx2"/>
              </a:solidFill>
              <a:latin typeface="+mn-lt"/>
            </a:endParaRPr>
          </a:p>
        </p:txBody>
      </p:sp>
      <p:sp>
        <p:nvSpPr>
          <p:cNvPr id="12" name="TextBox 11"/>
          <p:cNvSpPr txBox="1"/>
          <p:nvPr/>
        </p:nvSpPr>
        <p:spPr>
          <a:xfrm>
            <a:off x="3934189" y="4299227"/>
            <a:ext cx="1343638" cy="707886"/>
          </a:xfrm>
          <a:prstGeom prst="rect">
            <a:avLst/>
          </a:prstGeom>
          <a:noFill/>
        </p:spPr>
        <p:txBody>
          <a:bodyPr wrap="none" rtlCol="0">
            <a:spAutoFit/>
          </a:bodyPr>
          <a:lstStyle/>
          <a:p>
            <a:r>
              <a:rPr lang="en-US" altLang="zh-CN" sz="4000" b="1" dirty="0" smtClean="0">
                <a:solidFill>
                  <a:schemeClr val="tx2"/>
                </a:solidFill>
                <a:latin typeface="+mn-lt"/>
              </a:rPr>
              <a:t>940</a:t>
            </a:r>
            <a:r>
              <a:rPr lang="en-US" sz="4000" b="1" dirty="0" smtClean="0">
                <a:solidFill>
                  <a:schemeClr val="tx2"/>
                </a:solidFill>
                <a:latin typeface="+mn-lt"/>
              </a:rPr>
              <a:t>k</a:t>
            </a:r>
            <a:endParaRPr lang="en-US" sz="4000" b="1" dirty="0">
              <a:solidFill>
                <a:schemeClr val="tx2"/>
              </a:solidFill>
              <a:latin typeface="+mn-lt"/>
            </a:endParaRPr>
          </a:p>
        </p:txBody>
      </p:sp>
      <p:sp>
        <p:nvSpPr>
          <p:cNvPr id="13" name="TextBox 12"/>
          <p:cNvSpPr txBox="1"/>
          <p:nvPr/>
        </p:nvSpPr>
        <p:spPr>
          <a:xfrm>
            <a:off x="5868234" y="4280143"/>
            <a:ext cx="752129" cy="707886"/>
          </a:xfrm>
          <a:prstGeom prst="rect">
            <a:avLst/>
          </a:prstGeom>
          <a:noFill/>
        </p:spPr>
        <p:txBody>
          <a:bodyPr wrap="none" rtlCol="0">
            <a:spAutoFit/>
          </a:bodyPr>
          <a:lstStyle/>
          <a:p>
            <a:r>
              <a:rPr lang="en-US" sz="4000" b="1" dirty="0" smtClean="0">
                <a:solidFill>
                  <a:schemeClr val="tx2"/>
                </a:solidFill>
                <a:latin typeface="+mn-lt"/>
              </a:rPr>
              <a:t>94</a:t>
            </a:r>
            <a:endParaRPr lang="en-US" sz="4000" b="1" dirty="0">
              <a:solidFill>
                <a:schemeClr val="tx2"/>
              </a:solidFill>
              <a:latin typeface="+mn-lt"/>
            </a:endParaRPr>
          </a:p>
        </p:txBody>
      </p:sp>
      <p:sp>
        <p:nvSpPr>
          <p:cNvPr id="14" name="TextBox 13"/>
          <p:cNvSpPr txBox="1"/>
          <p:nvPr/>
        </p:nvSpPr>
        <p:spPr>
          <a:xfrm>
            <a:off x="7658932" y="4280143"/>
            <a:ext cx="1058303" cy="707886"/>
          </a:xfrm>
          <a:prstGeom prst="rect">
            <a:avLst/>
          </a:prstGeom>
          <a:noFill/>
        </p:spPr>
        <p:txBody>
          <a:bodyPr wrap="none" rtlCol="0">
            <a:spAutoFit/>
          </a:bodyPr>
          <a:lstStyle/>
          <a:p>
            <a:r>
              <a:rPr lang="en-US" sz="4000" b="1" dirty="0" smtClean="0">
                <a:solidFill>
                  <a:schemeClr val="tx2"/>
                </a:solidFill>
                <a:latin typeface="+mn-lt"/>
              </a:rPr>
              <a:t>95</a:t>
            </a:r>
            <a:r>
              <a:rPr lang="en-US" sz="1600" b="1" dirty="0" smtClean="0">
                <a:solidFill>
                  <a:schemeClr val="tx2"/>
                </a:solidFill>
                <a:latin typeface="+mn-lt"/>
              </a:rPr>
              <a:t>%+</a:t>
            </a:r>
            <a:endParaRPr lang="en-US" sz="1600" b="1" dirty="0">
              <a:solidFill>
                <a:schemeClr val="tx2"/>
              </a:solidFill>
              <a:latin typeface="+mn-lt"/>
            </a:endParaRPr>
          </a:p>
        </p:txBody>
      </p:sp>
      <p:sp>
        <p:nvSpPr>
          <p:cNvPr id="15" name="TextBox 14"/>
          <p:cNvSpPr txBox="1"/>
          <p:nvPr/>
        </p:nvSpPr>
        <p:spPr>
          <a:xfrm>
            <a:off x="566670" y="4903317"/>
            <a:ext cx="1261398" cy="738664"/>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年前</a:t>
            </a:r>
            <a:r>
              <a:rPr lang="zh-CN" altLang="en-US" sz="1400" b="1" dirty="0">
                <a:latin typeface="宋体" panose="02010600030101010101" pitchFamily="2" charset="-122"/>
                <a:ea typeface="宋体" panose="02010600030101010101" pitchFamily="2" charset="-122"/>
              </a:rPr>
              <a:t>我们就开始帮助客户管理其收益 </a:t>
            </a:r>
            <a:endParaRPr lang="en-US" sz="1400" b="1" dirty="0" smtClean="0">
              <a:latin typeface="宋体" panose="02010600030101010101" pitchFamily="2" charset="-122"/>
              <a:ea typeface="宋体" panose="02010600030101010101" pitchFamily="2" charset="-122"/>
            </a:endParaRPr>
          </a:p>
        </p:txBody>
      </p:sp>
      <p:sp>
        <p:nvSpPr>
          <p:cNvPr id="16" name="TextBox 15"/>
          <p:cNvSpPr txBox="1"/>
          <p:nvPr/>
        </p:nvSpPr>
        <p:spPr>
          <a:xfrm>
            <a:off x="1932239" y="4903317"/>
            <a:ext cx="1698201" cy="738664"/>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家</a:t>
            </a:r>
            <a:r>
              <a:rPr lang="zh-CN" altLang="en-US" sz="1400" b="1" dirty="0">
                <a:latin typeface="宋体" panose="02010600030101010101" pitchFamily="2" charset="-122"/>
                <a:ea typeface="宋体" panose="02010600030101010101" pitchFamily="2" charset="-122"/>
              </a:rPr>
              <a:t>用户后，我们始终在各种情况下发掘增加收益的契机 </a:t>
            </a:r>
            <a:endParaRPr lang="en-US" sz="1400" b="1" dirty="0" smtClean="0">
              <a:latin typeface="宋体" panose="02010600030101010101" pitchFamily="2" charset="-122"/>
              <a:ea typeface="宋体" panose="02010600030101010101" pitchFamily="2" charset="-122"/>
            </a:endParaRPr>
          </a:p>
        </p:txBody>
      </p:sp>
      <p:sp>
        <p:nvSpPr>
          <p:cNvPr id="17" name="TextBox 16"/>
          <p:cNvSpPr txBox="1"/>
          <p:nvPr/>
        </p:nvSpPr>
        <p:spPr>
          <a:xfrm>
            <a:off x="3856142" y="4903317"/>
            <a:ext cx="1698201" cy="523220"/>
          </a:xfrm>
          <a:prstGeom prst="rect">
            <a:avLst/>
          </a:prstGeom>
          <a:noFill/>
        </p:spPr>
        <p:txBody>
          <a:bodyPr wrap="square" rtlCol="0">
            <a:spAutoFit/>
          </a:bodyPr>
          <a:lstStyle/>
          <a:p>
            <a:r>
              <a:rPr lang="zh-CN" altLang="en-US" sz="1400" b="1" dirty="0">
                <a:latin typeface="宋体" panose="02010600030101010101" pitchFamily="2" charset="-122"/>
                <a:ea typeface="宋体" panose="02010600030101010101" pitchFamily="2" charset="-122"/>
              </a:rPr>
              <a:t>间</a:t>
            </a:r>
            <a:r>
              <a:rPr lang="zh-CN" altLang="en-US" sz="1400" b="1" dirty="0" smtClean="0">
                <a:latin typeface="宋体" panose="02010600030101010101" pitchFamily="2" charset="-122"/>
                <a:ea typeface="宋体" panose="02010600030101010101" pitchFamily="2" charset="-122"/>
              </a:rPr>
              <a:t>客房</a:t>
            </a:r>
            <a:r>
              <a:rPr lang="zh-CN" altLang="en-US" sz="1400" b="1" dirty="0">
                <a:latin typeface="宋体" panose="02010600030101010101" pitchFamily="2" charset="-122"/>
                <a:ea typeface="宋体" panose="02010600030101010101" pitchFamily="2" charset="-122"/>
              </a:rPr>
              <a:t>遍布全球，每天</a:t>
            </a:r>
            <a:r>
              <a:rPr lang="zh-CN" altLang="en-US" sz="1400" b="1" dirty="0" smtClean="0">
                <a:latin typeface="宋体" panose="02010600030101010101" pitchFamily="2" charset="-122"/>
                <a:ea typeface="宋体" panose="02010600030101010101" pitchFamily="2" charset="-122"/>
              </a:rPr>
              <a:t>由</a:t>
            </a:r>
            <a:r>
              <a:rPr lang="en-US" sz="1400" b="1" dirty="0" smtClean="0"/>
              <a:t>IDeaS</a:t>
            </a:r>
            <a:r>
              <a:rPr lang="zh-CN" altLang="en-US" sz="1400" b="1" dirty="0" smtClean="0">
                <a:latin typeface="宋体" panose="02010600030101010101" pitchFamily="2" charset="-122"/>
                <a:ea typeface="宋体" panose="02010600030101010101" pitchFamily="2" charset="-122"/>
              </a:rPr>
              <a:t>定价 </a:t>
            </a:r>
            <a:endParaRPr lang="en-US" sz="1400" b="1" dirty="0" smtClean="0">
              <a:latin typeface="宋体" panose="02010600030101010101" pitchFamily="2" charset="-122"/>
              <a:ea typeface="宋体" panose="02010600030101010101" pitchFamily="2" charset="-122"/>
            </a:endParaRPr>
          </a:p>
        </p:txBody>
      </p:sp>
      <p:sp>
        <p:nvSpPr>
          <p:cNvPr id="18" name="TextBox 17"/>
          <p:cNvSpPr txBox="1"/>
          <p:nvPr/>
        </p:nvSpPr>
        <p:spPr>
          <a:xfrm>
            <a:off x="5796031" y="4903317"/>
            <a:ext cx="1555384" cy="954107"/>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个</a:t>
            </a:r>
            <a:r>
              <a:rPr lang="zh-CN" altLang="en-US" sz="1400" b="1" dirty="0">
                <a:latin typeface="宋体" panose="02010600030101010101" pitchFamily="2" charset="-122"/>
                <a:ea typeface="宋体" panose="02010600030101010101" pitchFamily="2" charset="-122"/>
              </a:rPr>
              <a:t>国家，遍布 </a:t>
            </a:r>
            <a:r>
              <a:rPr lang="en-US" altLang="zh-CN" sz="1400" b="1" dirty="0">
                <a:latin typeface="宋体" panose="02010600030101010101" pitchFamily="2" charset="-122"/>
                <a:ea typeface="宋体" panose="02010600030101010101" pitchFamily="2" charset="-122"/>
              </a:rPr>
              <a:t>6 </a:t>
            </a:r>
          </a:p>
          <a:p>
            <a:r>
              <a:rPr lang="zh-CN" altLang="en-US" sz="1400" b="1" dirty="0">
                <a:latin typeface="宋体" panose="02010600030101010101" pitchFamily="2" charset="-122"/>
                <a:ea typeface="宋体" panose="02010600030101010101" pitchFamily="2" charset="-122"/>
              </a:rPr>
              <a:t>大洲的用户使用 </a:t>
            </a:r>
          </a:p>
          <a:p>
            <a:r>
              <a:rPr lang="en-US" sz="1400" b="1" dirty="0"/>
              <a:t>IDeaS</a:t>
            </a:r>
            <a:r>
              <a:rPr lang="zh-CN" altLang="en-US" sz="1400" b="1" dirty="0" smtClean="0">
                <a:latin typeface="宋体" panose="02010600030101010101" pitchFamily="2" charset="-122"/>
                <a:ea typeface="宋体" panose="02010600030101010101" pitchFamily="2" charset="-122"/>
              </a:rPr>
              <a:t>收益</a:t>
            </a:r>
            <a:r>
              <a:rPr lang="zh-CN" altLang="en-US" sz="1400" b="1" dirty="0">
                <a:latin typeface="宋体" panose="02010600030101010101" pitchFamily="2" charset="-122"/>
                <a:ea typeface="宋体" panose="02010600030101010101" pitchFamily="2" charset="-122"/>
              </a:rPr>
              <a:t>管理系统</a:t>
            </a:r>
            <a:endParaRPr lang="en-US" sz="1400" b="1" dirty="0">
              <a:latin typeface="宋体" panose="02010600030101010101" pitchFamily="2" charset="-122"/>
              <a:ea typeface="宋体" panose="02010600030101010101" pitchFamily="2" charset="-122"/>
            </a:endParaRPr>
          </a:p>
        </p:txBody>
      </p:sp>
      <p:sp>
        <p:nvSpPr>
          <p:cNvPr id="19" name="TextBox 18"/>
          <p:cNvSpPr txBox="1"/>
          <p:nvPr/>
        </p:nvSpPr>
        <p:spPr>
          <a:xfrm>
            <a:off x="7566654" y="4903317"/>
            <a:ext cx="1120145" cy="738664"/>
          </a:xfrm>
          <a:prstGeom prst="rect">
            <a:avLst/>
          </a:prstGeom>
          <a:noFill/>
        </p:spPr>
        <p:txBody>
          <a:bodyPr wrap="square" rtlCol="0">
            <a:spAutoFit/>
          </a:bodyPr>
          <a:lstStyle/>
          <a:p>
            <a:r>
              <a:rPr lang="zh-CN" altLang="en-US" sz="1400" b="1" dirty="0">
                <a:latin typeface="宋体" panose="02010600030101010101" pitchFamily="2" charset="-122"/>
                <a:ea typeface="宋体" panose="02010600030101010101" pitchFamily="2" charset="-122"/>
              </a:rPr>
              <a:t>的客户始终如一的选择与我们合作</a:t>
            </a:r>
            <a:endParaRPr lang="en-US" sz="1400" b="1" dirty="0">
              <a:latin typeface="宋体" panose="02010600030101010101" pitchFamily="2" charset="-122"/>
              <a:ea typeface="宋体" panose="02010600030101010101" pitchFamily="2" charset="-122"/>
            </a:endParaRPr>
          </a:p>
        </p:txBody>
      </p:sp>
      <p:cxnSp>
        <p:nvCxnSpPr>
          <p:cNvPr id="21" name="Straight Connector 20"/>
          <p:cNvCxnSpPr/>
          <p:nvPr/>
        </p:nvCxnSpPr>
        <p:spPr>
          <a:xfrm>
            <a:off x="1843203"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793407"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683533"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506130" y="4511940"/>
            <a:ext cx="0" cy="150287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60903" y="4912370"/>
            <a:ext cx="1050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10286" y="4912370"/>
            <a:ext cx="1620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934189" y="4912370"/>
            <a:ext cx="1534104" cy="3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66519" y="4912370"/>
            <a:ext cx="1484896" cy="1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59104" y="4912370"/>
            <a:ext cx="8964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9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121107" y="121482"/>
            <a:ext cx="5134131" cy="5947035"/>
          </a:xfrm>
          <a:prstGeom prst="rect">
            <a:avLst/>
          </a:prstGeom>
        </p:spPr>
      </p:pic>
    </p:spTree>
    <p:extLst>
      <p:ext uri="{BB962C8B-B14F-4D97-AF65-F5344CB8AC3E}">
        <p14:creationId xmlns:p14="http://schemas.microsoft.com/office/powerpoint/2010/main" val="1671485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101198" y="2113183"/>
            <a:ext cx="1821300" cy="1143000"/>
          </a:xfrm>
        </p:spPr>
        <p:txBody>
          <a:bodyPr/>
          <a:lstStyle/>
          <a:p>
            <a:r>
              <a:rPr lang="zh-CN" altLang="en-US" dirty="0" smtClean="0"/>
              <a:t>谢谢！</a:t>
            </a:r>
            <a:endParaRPr lang="en-US" dirty="0"/>
          </a:p>
        </p:txBody>
      </p:sp>
    </p:spTree>
    <p:extLst>
      <p:ext uri="{BB962C8B-B14F-4D97-AF65-F5344CB8AC3E}">
        <p14:creationId xmlns:p14="http://schemas.microsoft.com/office/powerpoint/2010/main" val="122601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CN" altLang="en-US" dirty="0" smtClean="0"/>
              <a:t>国内酒店之</a:t>
            </a:r>
            <a:r>
              <a:rPr lang="en-US" altLang="zh-CN" dirty="0" smtClean="0"/>
              <a:t/>
            </a:r>
            <a:br>
              <a:rPr lang="en-US" altLang="zh-CN" dirty="0" smtClean="0"/>
            </a:br>
            <a:r>
              <a:rPr lang="zh-CN" altLang="en-US" dirty="0" smtClean="0"/>
              <a:t>收益管理困局</a:t>
            </a:r>
            <a:endParaRPr lang="en-US" dirty="0"/>
          </a:p>
        </p:txBody>
      </p:sp>
      <p:sp>
        <p:nvSpPr>
          <p:cNvPr id="3" name="Text Placeholder 2"/>
          <p:cNvSpPr>
            <a:spLocks noGrp="1"/>
          </p:cNvSpPr>
          <p:nvPr>
            <p:ph type="body" sz="quarter" idx="10"/>
          </p:nvPr>
        </p:nvSpPr>
        <p:spPr>
          <a:xfrm>
            <a:off x="3519850" y="5219208"/>
            <a:ext cx="5053012" cy="1392607"/>
          </a:xfrm>
        </p:spPr>
        <p:txBody>
          <a:bodyPr>
            <a:normAutofit/>
          </a:bodyPr>
          <a:lstStyle/>
          <a:p>
            <a:pPr algn="ctr"/>
            <a:r>
              <a:rPr lang="zh-CN" altLang="en-US" dirty="0" smtClean="0"/>
              <a:t>赵海峰</a:t>
            </a:r>
            <a:endParaRPr lang="en-US" altLang="zh-CN" dirty="0" smtClean="0"/>
          </a:p>
          <a:p>
            <a:pPr algn="ctr"/>
            <a:r>
              <a:rPr lang="en-US" dirty="0" err="1" smtClean="0"/>
              <a:t>IDeaS</a:t>
            </a:r>
            <a:r>
              <a:rPr lang="zh-CN" altLang="en-US" dirty="0" smtClean="0"/>
              <a:t>大中华区销售总监</a:t>
            </a:r>
            <a:endParaRPr lang="en-US" altLang="zh-CN" dirty="0" smtClean="0"/>
          </a:p>
          <a:p>
            <a:pPr algn="ctr"/>
            <a:r>
              <a:rPr lang="en-US" dirty="0" smtClean="0"/>
              <a:t>18621229988</a:t>
            </a:r>
          </a:p>
          <a:p>
            <a:pPr algn="ctr"/>
            <a:r>
              <a:rPr lang="en-US" dirty="0" smtClean="0"/>
              <a:t>James.zhao@ideas.com</a:t>
            </a:r>
            <a:endParaRPr lang="en-US" dirty="0"/>
          </a:p>
        </p:txBody>
      </p:sp>
    </p:spTree>
    <p:extLst>
      <p:ext uri="{BB962C8B-B14F-4D97-AF65-F5344CB8AC3E}">
        <p14:creationId xmlns:p14="http://schemas.microsoft.com/office/powerpoint/2010/main" val="11394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什么是新技术</a:t>
            </a:r>
            <a:endParaRPr lang="zh-CN" altLang="en-US" dirty="0"/>
          </a:p>
        </p:txBody>
      </p:sp>
      <p:pic>
        <p:nvPicPr>
          <p:cNvPr id="4" name="内容占位符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59662" y="1780362"/>
            <a:ext cx="2657900" cy="3726027"/>
          </a:xfrm>
        </p:spPr>
      </p:pic>
      <p:sp>
        <p:nvSpPr>
          <p:cNvPr id="5" name="文本框 4"/>
          <p:cNvSpPr txBox="1"/>
          <p:nvPr/>
        </p:nvSpPr>
        <p:spPr>
          <a:xfrm>
            <a:off x="4252548" y="2434636"/>
            <a:ext cx="4382814" cy="1569660"/>
          </a:xfrm>
          <a:prstGeom prst="rect">
            <a:avLst/>
          </a:prstGeom>
          <a:noFill/>
        </p:spPr>
        <p:txBody>
          <a:bodyPr wrap="square" rtlCol="0">
            <a:spAutoFit/>
          </a:bodyPr>
          <a:lstStyle/>
          <a:p>
            <a:pPr marL="285750" indent="-285750">
              <a:lnSpc>
                <a:spcPct val="150000"/>
              </a:lnSpc>
              <a:spcAft>
                <a:spcPts val="0"/>
              </a:spcAft>
              <a:buClr>
                <a:schemeClr val="tx2"/>
              </a:buClr>
              <a:buFont typeface="Arial"/>
              <a:buChar char="•"/>
            </a:pPr>
            <a:r>
              <a:rPr lang="zh-CN" altLang="en-US" sz="2400" b="0" dirty="0" smtClean="0">
                <a:solidFill>
                  <a:srgbClr val="6C6F70"/>
                </a:solidFill>
                <a:latin typeface="+mn-lt"/>
                <a:cs typeface="Century Gothic"/>
              </a:rPr>
              <a:t>技术永远是为需求服务的</a:t>
            </a:r>
            <a:endParaRPr lang="en-US" altLang="zh-CN" sz="2400" b="0" dirty="0" smtClean="0">
              <a:solidFill>
                <a:srgbClr val="6C6F70"/>
              </a:solidFill>
              <a:latin typeface="+mn-lt"/>
              <a:cs typeface="Century Gothic"/>
            </a:endParaRPr>
          </a:p>
          <a:p>
            <a:pPr marL="800100" lvl="1" indent="-342900">
              <a:lnSpc>
                <a:spcPct val="150000"/>
              </a:lnSpc>
              <a:spcAft>
                <a:spcPts val="0"/>
              </a:spcAft>
              <a:buClr>
                <a:schemeClr val="tx2"/>
              </a:buClr>
              <a:buFont typeface="Wingdings" panose="05000000000000000000" pitchFamily="2" charset="2"/>
              <a:buChar char="Ø"/>
            </a:pPr>
            <a:r>
              <a:rPr lang="zh-CN" altLang="en-US" sz="2000" b="0" dirty="0" smtClean="0">
                <a:solidFill>
                  <a:srgbClr val="6C6F70"/>
                </a:solidFill>
                <a:latin typeface="+mn-lt"/>
                <a:cs typeface="Century Gothic"/>
              </a:rPr>
              <a:t>需求引导技术</a:t>
            </a:r>
            <a:endParaRPr lang="en-US" altLang="zh-CN" sz="2000" b="0" dirty="0" smtClean="0">
              <a:solidFill>
                <a:srgbClr val="6C6F70"/>
              </a:solidFill>
              <a:latin typeface="+mn-lt"/>
              <a:cs typeface="Century Gothic"/>
            </a:endParaRPr>
          </a:p>
          <a:p>
            <a:pPr marL="800100" lvl="1" indent="-342900">
              <a:lnSpc>
                <a:spcPct val="150000"/>
              </a:lnSpc>
              <a:spcAft>
                <a:spcPts val="0"/>
              </a:spcAft>
              <a:buClr>
                <a:schemeClr val="tx2"/>
              </a:buClr>
              <a:buFont typeface="Wingdings" panose="05000000000000000000" pitchFamily="2" charset="2"/>
              <a:buChar char="Ø"/>
            </a:pPr>
            <a:r>
              <a:rPr lang="zh-CN" altLang="en-US" sz="2000" b="0" dirty="0" smtClean="0">
                <a:solidFill>
                  <a:srgbClr val="6C6F70"/>
                </a:solidFill>
                <a:latin typeface="+mn-lt"/>
                <a:cs typeface="Century Gothic"/>
              </a:rPr>
              <a:t>技术创造或改变需求</a:t>
            </a:r>
            <a:endParaRPr lang="zh-CN" altLang="en-US" sz="2000" b="0" dirty="0">
              <a:solidFill>
                <a:srgbClr val="6C6F70"/>
              </a:solidFill>
              <a:latin typeface="+mn-lt"/>
              <a:cs typeface="Century Gothic"/>
            </a:endParaRPr>
          </a:p>
        </p:txBody>
      </p:sp>
    </p:spTree>
    <p:extLst>
      <p:ext uri="{BB962C8B-B14F-4D97-AF65-F5344CB8AC3E}">
        <p14:creationId xmlns:p14="http://schemas.microsoft.com/office/powerpoint/2010/main" val="126015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新技术</a:t>
            </a:r>
            <a:endParaRPr lang="zh-CN" altLang="en-US" dirty="0"/>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683" y="2278505"/>
            <a:ext cx="3624104" cy="232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201874" y="2757473"/>
            <a:ext cx="2967479" cy="923330"/>
          </a:xfrm>
          <a:prstGeom prst="rect">
            <a:avLst/>
          </a:prstGeom>
          <a:noFill/>
        </p:spPr>
        <p:txBody>
          <a:bodyPr wrap="none" lIns="91440" tIns="45720" rIns="91440" bIns="45720">
            <a:spAutoFit/>
          </a:bodyPr>
          <a:lstStyle/>
          <a:p>
            <a:pPr algn="ctr"/>
            <a:r>
              <a:rPr lang="zh-CN" altLang="en-US" sz="5400" b="1" cap="none" spc="0" dirty="0" smtClean="0">
                <a:ln w="6600">
                  <a:solidFill>
                    <a:schemeClr val="accent2"/>
                  </a:solidFill>
                  <a:prstDash val="solid"/>
                </a:ln>
                <a:solidFill>
                  <a:srgbClr val="FF0000"/>
                </a:solidFill>
                <a:effectLst>
                  <a:outerShdw dist="38100" dir="2700000" algn="tl" rotWithShape="0">
                    <a:schemeClr val="accent2"/>
                  </a:outerShdw>
                </a:effectLst>
              </a:rPr>
              <a:t>收益管理</a:t>
            </a:r>
            <a:endParaRPr lang="zh-CN" alt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3" name="文本框 2"/>
          <p:cNvSpPr txBox="1"/>
          <p:nvPr/>
        </p:nvSpPr>
        <p:spPr>
          <a:xfrm>
            <a:off x="719528" y="4991725"/>
            <a:ext cx="3597639" cy="414088"/>
          </a:xfrm>
          <a:prstGeom prst="rect">
            <a:avLst/>
          </a:prstGeom>
          <a:noFill/>
        </p:spPr>
        <p:txBody>
          <a:bodyPr wrap="square" rtlCol="0">
            <a:spAutoFit/>
          </a:bodyPr>
          <a:lstStyle/>
          <a:p>
            <a:pPr marL="285750" indent="-285750">
              <a:lnSpc>
                <a:spcPct val="150000"/>
              </a:lnSpc>
              <a:spcAft>
                <a:spcPts val="0"/>
              </a:spcAft>
              <a:buClr>
                <a:schemeClr val="tx2"/>
              </a:buClr>
              <a:buFont typeface="Arial"/>
              <a:buChar char="•"/>
            </a:pPr>
            <a:r>
              <a:rPr lang="zh-CN" altLang="en-US" dirty="0" smtClean="0">
                <a:solidFill>
                  <a:srgbClr val="6C6F70"/>
                </a:solidFill>
                <a:latin typeface="+mn-lt"/>
                <a:cs typeface="Century Gothic"/>
              </a:rPr>
              <a:t>技术引领需求</a:t>
            </a:r>
            <a:endParaRPr lang="zh-CN" altLang="en-US" dirty="0">
              <a:solidFill>
                <a:srgbClr val="6C6F70"/>
              </a:solidFill>
              <a:latin typeface="+mn-lt"/>
              <a:cs typeface="Century Gothic"/>
            </a:endParaRPr>
          </a:p>
        </p:txBody>
      </p:sp>
      <p:sp>
        <p:nvSpPr>
          <p:cNvPr id="6" name="文本框 5"/>
          <p:cNvSpPr txBox="1"/>
          <p:nvPr/>
        </p:nvSpPr>
        <p:spPr>
          <a:xfrm>
            <a:off x="5803692" y="4991725"/>
            <a:ext cx="2905593" cy="461665"/>
          </a:xfrm>
          <a:prstGeom prst="rect">
            <a:avLst/>
          </a:prstGeom>
          <a:noFill/>
        </p:spPr>
        <p:txBody>
          <a:bodyPr wrap="square" rtlCol="0">
            <a:spAutoFit/>
          </a:bodyPr>
          <a:lstStyle/>
          <a:p>
            <a:pPr marL="285750" indent="-285750">
              <a:lnSpc>
                <a:spcPct val="150000"/>
              </a:lnSpc>
              <a:spcAft>
                <a:spcPts val="0"/>
              </a:spcAft>
              <a:buClr>
                <a:schemeClr val="tx2"/>
              </a:buClr>
              <a:buFont typeface="Arial"/>
              <a:buChar char="•"/>
            </a:pPr>
            <a:r>
              <a:rPr lang="zh-CN" altLang="en-US" dirty="0" smtClean="0">
                <a:solidFill>
                  <a:srgbClr val="6C6F70"/>
                </a:solidFill>
                <a:latin typeface="+mn-lt"/>
                <a:cs typeface="Century Gothic"/>
              </a:rPr>
              <a:t>需求引导技术</a:t>
            </a:r>
            <a:endParaRPr lang="zh-CN" altLang="en-US" dirty="0">
              <a:solidFill>
                <a:srgbClr val="6C6F70"/>
              </a:solidFill>
              <a:latin typeface="+mn-lt"/>
              <a:cs typeface="Century Gothic"/>
            </a:endParaRPr>
          </a:p>
        </p:txBody>
      </p:sp>
    </p:spTree>
    <p:extLst>
      <p:ext uri="{BB962C8B-B14F-4D97-AF65-F5344CB8AC3E}">
        <p14:creationId xmlns:p14="http://schemas.microsoft.com/office/powerpoint/2010/main" val="15946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收益管理的发展历史</a:t>
            </a:r>
            <a:endParaRPr lang="zh-CN" altLang="en-US" dirty="0"/>
          </a:p>
        </p:txBody>
      </p:sp>
      <p:sp>
        <p:nvSpPr>
          <p:cNvPr id="3" name="内容占位符 2"/>
          <p:cNvSpPr>
            <a:spLocks noGrp="1"/>
          </p:cNvSpPr>
          <p:nvPr>
            <p:ph sz="quarter" idx="10"/>
          </p:nvPr>
        </p:nvSpPr>
        <p:spPr>
          <a:xfrm>
            <a:off x="710671" y="2505605"/>
            <a:ext cx="7781396" cy="3557570"/>
          </a:xfrm>
        </p:spPr>
        <p:txBody>
          <a:bodyPr>
            <a:normAutofit/>
          </a:bodyPr>
          <a:lstStyle/>
          <a:p>
            <a:r>
              <a:rPr lang="zh-CN" altLang="en-US" dirty="0"/>
              <a:t>二战后到</a:t>
            </a:r>
            <a:r>
              <a:rPr lang="en-US" altLang="zh-CN" dirty="0"/>
              <a:t>60</a:t>
            </a:r>
            <a:r>
              <a:rPr lang="zh-CN" altLang="en-US" dirty="0"/>
              <a:t>年代，随着航空业供给的增加和需求的多元化，航空公司利于计算机技术加强顾客订票的管理，将一些收益管理的概念逐渐应用于航空领域。</a:t>
            </a:r>
          </a:p>
          <a:p>
            <a:r>
              <a:rPr lang="zh-CN" altLang="en-US" dirty="0"/>
              <a:t>上世纪</a:t>
            </a:r>
            <a:r>
              <a:rPr lang="en-US" altLang="zh-CN" dirty="0"/>
              <a:t>80</a:t>
            </a:r>
            <a:r>
              <a:rPr lang="zh-CN" altLang="en-US" dirty="0"/>
              <a:t>年代中期，美国航空业解除政策管制，价格竞争激烈，各公司大幅度地降价，借助收益管理系统，以获取市场份额，增加航班客座率。原本的空座被低价旅游者所填补，而愿意出高价的乘客也能在最后时刻获得座位。</a:t>
            </a:r>
          </a:p>
          <a:p>
            <a:r>
              <a:rPr lang="zh-CN" altLang="en-US" dirty="0"/>
              <a:t>美国航空公司曾报道：“仅仅在过去三年（</a:t>
            </a:r>
            <a:r>
              <a:rPr lang="en-US" altLang="zh-CN" dirty="0"/>
              <a:t>80</a:t>
            </a:r>
            <a:r>
              <a:rPr lang="zh-CN" altLang="en-US" dirty="0"/>
              <a:t>年代末期）的时间里，收益管理为我们创造了</a:t>
            </a:r>
            <a:r>
              <a:rPr lang="en-US" altLang="zh-CN" dirty="0"/>
              <a:t>14</a:t>
            </a:r>
            <a:r>
              <a:rPr lang="zh-CN" altLang="en-US" dirty="0"/>
              <a:t>亿美金的额外收入”。</a:t>
            </a:r>
          </a:p>
          <a:p>
            <a:endParaRPr lang="zh-CN" altLang="en-US" dirty="0"/>
          </a:p>
          <a:p>
            <a:endParaRPr lang="zh-CN" altLang="en-US" dirty="0"/>
          </a:p>
        </p:txBody>
      </p:sp>
    </p:spTree>
    <p:extLst>
      <p:ext uri="{BB962C8B-B14F-4D97-AF65-F5344CB8AC3E}">
        <p14:creationId xmlns:p14="http://schemas.microsoft.com/office/powerpoint/2010/main" val="1456958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收益管理的发展历史</a:t>
            </a:r>
            <a:endParaRPr lang="zh-CN"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98" y="1419693"/>
            <a:ext cx="6984401" cy="438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55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国内酒店之收益管理困局</a:t>
            </a:r>
            <a:endParaRPr lang="zh-CN" altLang="en-US" dirty="0"/>
          </a:p>
        </p:txBody>
      </p:sp>
      <p:sp>
        <p:nvSpPr>
          <p:cNvPr id="3" name="内容占位符 2"/>
          <p:cNvSpPr>
            <a:spLocks noGrp="1"/>
          </p:cNvSpPr>
          <p:nvPr>
            <p:ph sz="quarter" idx="10"/>
          </p:nvPr>
        </p:nvSpPr>
        <p:spPr>
          <a:xfrm>
            <a:off x="710671" y="2505605"/>
            <a:ext cx="7781396" cy="492428"/>
          </a:xfrm>
        </p:spPr>
        <p:txBody>
          <a:bodyPr>
            <a:normAutofit/>
          </a:bodyPr>
          <a:lstStyle/>
          <a:p>
            <a:pPr marL="457200" indent="-457200">
              <a:buFont typeface="+mj-lt"/>
              <a:buAutoNum type="arabicPeriod"/>
            </a:pPr>
            <a:r>
              <a:rPr lang="zh-CN" altLang="en-US" dirty="0" smtClean="0"/>
              <a:t>没有对收益管理的需求</a:t>
            </a:r>
            <a:endParaRPr lang="zh-CN" altLang="en-US" dirty="0"/>
          </a:p>
          <a:p>
            <a:endParaRPr lang="zh-CN" altLang="en-US" dirty="0"/>
          </a:p>
          <a:p>
            <a:endParaRPr lang="zh-CN" altLang="en-US" dirty="0"/>
          </a:p>
        </p:txBody>
      </p:sp>
    </p:spTree>
    <p:extLst>
      <p:ext uri="{BB962C8B-B14F-4D97-AF65-F5344CB8AC3E}">
        <p14:creationId xmlns:p14="http://schemas.microsoft.com/office/powerpoint/2010/main" val="19305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收益管理</a:t>
            </a:r>
            <a:endParaRPr lang="zh-CN" altLang="en-US" dirty="0"/>
          </a:p>
        </p:txBody>
      </p:sp>
      <p:sp>
        <p:nvSpPr>
          <p:cNvPr id="5" name="Text Box 5"/>
          <p:cNvSpPr txBox="1">
            <a:spLocks noChangeArrowheads="1"/>
          </p:cNvSpPr>
          <p:nvPr/>
        </p:nvSpPr>
        <p:spPr bwMode="auto">
          <a:xfrm>
            <a:off x="3593531" y="3036072"/>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把合适的产品</a:t>
            </a:r>
          </a:p>
        </p:txBody>
      </p:sp>
      <p:pic>
        <p:nvPicPr>
          <p:cNvPr id="6"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057" y="2270650"/>
            <a:ext cx="1073717" cy="151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995" y="4494085"/>
            <a:ext cx="901980" cy="11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730" y="2630687"/>
            <a:ext cx="1207932" cy="11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5134834" y="3835849"/>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 售卖给合适的客户</a:t>
            </a:r>
          </a:p>
        </p:txBody>
      </p:sp>
      <p:sp>
        <p:nvSpPr>
          <p:cNvPr id="10" name="Text Box 5"/>
          <p:cNvSpPr txBox="1">
            <a:spLocks noChangeArrowheads="1"/>
          </p:cNvSpPr>
          <p:nvPr/>
        </p:nvSpPr>
        <p:spPr bwMode="auto">
          <a:xfrm>
            <a:off x="2346634" y="5674512"/>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ja-JP" altLang="en-US" b="0">
                <a:solidFill>
                  <a:srgbClr val="07084F"/>
                </a:solidFill>
                <a:latin typeface="MrEavesSanAltB"/>
                <a:ea typeface="宋体" panose="02010600030101010101" pitchFamily="2" charset="-122"/>
                <a:cs typeface="MrEavesSanAltB"/>
              </a:rPr>
              <a:t>以合适的价格 </a:t>
            </a:r>
          </a:p>
        </p:txBody>
      </p:sp>
      <p:sp>
        <p:nvSpPr>
          <p:cNvPr id="11" name="Text Box 5"/>
          <p:cNvSpPr txBox="1">
            <a:spLocks noChangeArrowheads="1"/>
          </p:cNvSpPr>
          <p:nvPr/>
        </p:nvSpPr>
        <p:spPr bwMode="auto">
          <a:xfrm>
            <a:off x="4632612" y="5684132"/>
            <a:ext cx="2355250" cy="31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在合适的时间 </a:t>
            </a:r>
          </a:p>
        </p:txBody>
      </p:sp>
      <p:sp>
        <p:nvSpPr>
          <p:cNvPr id="12" name="Text Box 5"/>
          <p:cNvSpPr txBox="1">
            <a:spLocks noChangeArrowheads="1"/>
          </p:cNvSpPr>
          <p:nvPr/>
        </p:nvSpPr>
        <p:spPr bwMode="auto">
          <a:xfrm>
            <a:off x="1653914" y="3835849"/>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通过合适的渠道 </a:t>
            </a:r>
          </a:p>
        </p:txBody>
      </p:sp>
      <p:pic>
        <p:nvPicPr>
          <p:cNvPr id="13"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4987" y="1584930"/>
            <a:ext cx="1671188" cy="158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9713" y="4616387"/>
            <a:ext cx="978468" cy="9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13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lt"/>
              </a:rPr>
              <a:t>收益管理</a:t>
            </a:r>
            <a:endParaRPr lang="zh-CN" altLang="en-US" dirty="0"/>
          </a:p>
        </p:txBody>
      </p:sp>
      <p:sp>
        <p:nvSpPr>
          <p:cNvPr id="5" name="Text Box 5"/>
          <p:cNvSpPr txBox="1">
            <a:spLocks noChangeArrowheads="1"/>
          </p:cNvSpPr>
          <p:nvPr/>
        </p:nvSpPr>
        <p:spPr bwMode="auto">
          <a:xfrm>
            <a:off x="3593531" y="3036072"/>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把合适的产品</a:t>
            </a:r>
          </a:p>
        </p:txBody>
      </p:sp>
      <p:pic>
        <p:nvPicPr>
          <p:cNvPr id="6"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057" y="2270650"/>
            <a:ext cx="1073717" cy="151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995" y="4494085"/>
            <a:ext cx="901980" cy="11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730" y="2630687"/>
            <a:ext cx="1207932" cy="11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5134834" y="3835849"/>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 售卖给合适的客户</a:t>
            </a:r>
          </a:p>
        </p:txBody>
      </p:sp>
      <p:sp>
        <p:nvSpPr>
          <p:cNvPr id="10" name="Text Box 5"/>
          <p:cNvSpPr txBox="1">
            <a:spLocks noChangeArrowheads="1"/>
          </p:cNvSpPr>
          <p:nvPr/>
        </p:nvSpPr>
        <p:spPr bwMode="auto">
          <a:xfrm>
            <a:off x="2346634" y="5674512"/>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ja-JP" altLang="en-US" b="0">
                <a:solidFill>
                  <a:srgbClr val="07084F"/>
                </a:solidFill>
                <a:latin typeface="MrEavesSanAltB"/>
                <a:ea typeface="宋体" panose="02010600030101010101" pitchFamily="2" charset="-122"/>
                <a:cs typeface="MrEavesSanAltB"/>
              </a:rPr>
              <a:t>以合适的价格 </a:t>
            </a:r>
          </a:p>
        </p:txBody>
      </p:sp>
      <p:sp>
        <p:nvSpPr>
          <p:cNvPr id="11" name="Text Box 5"/>
          <p:cNvSpPr txBox="1">
            <a:spLocks noChangeArrowheads="1"/>
          </p:cNvSpPr>
          <p:nvPr/>
        </p:nvSpPr>
        <p:spPr bwMode="auto">
          <a:xfrm>
            <a:off x="4632612" y="5684132"/>
            <a:ext cx="2355250" cy="31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在合适的时间 </a:t>
            </a:r>
          </a:p>
        </p:txBody>
      </p:sp>
      <p:sp>
        <p:nvSpPr>
          <p:cNvPr id="12" name="Text Box 5"/>
          <p:cNvSpPr txBox="1">
            <a:spLocks noChangeArrowheads="1"/>
          </p:cNvSpPr>
          <p:nvPr/>
        </p:nvSpPr>
        <p:spPr bwMode="auto">
          <a:xfrm>
            <a:off x="1653914" y="3835849"/>
            <a:ext cx="2355250" cy="32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72B3"/>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lr>
                <a:srgbClr val="0072B3"/>
              </a:buClr>
              <a:buFont typeface="Arial" panose="020B0604020202020204" pitchFamily="34" charset="0"/>
              <a:buChar char="–"/>
              <a:defRPr>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Clr>
                <a:srgbClr val="0072B3"/>
              </a:buClr>
              <a:buFont typeface="Arial" panose="020B0604020202020204" pitchFamily="34" charset="0"/>
              <a:buChar char="•"/>
              <a:defRPr sz="16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Clr>
                <a:srgbClr val="0072B3"/>
              </a:buClr>
              <a:buFont typeface="Arial" panose="020B0604020202020204" pitchFamily="34" charset="0"/>
              <a:buChar char="–"/>
              <a:defRPr sz="1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eaLnBrk="0" fontAlgn="base" hangingPunct="0">
              <a:spcBef>
                <a:spcPct val="20000"/>
              </a:spcBef>
              <a:spcAft>
                <a:spcPct val="0"/>
              </a:spcAft>
              <a:buClr>
                <a:srgbClr val="0072B3"/>
              </a:buClr>
              <a:buFont typeface="Arial" panose="020B0604020202020204" pitchFamily="34" charset="0"/>
              <a:buChar char="•"/>
              <a:defRPr sz="1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nSpc>
                <a:spcPct val="90000"/>
              </a:lnSpc>
              <a:buClr>
                <a:schemeClr val="tx1"/>
              </a:buClr>
              <a:buFont typeface="Wingdings" panose="05000000000000000000" pitchFamily="2" charset="2"/>
              <a:buNone/>
            </a:pPr>
            <a:r>
              <a:rPr lang="zh-CN" altLang="en-US" b="0">
                <a:solidFill>
                  <a:srgbClr val="07084F"/>
                </a:solidFill>
                <a:latin typeface="MrEavesSanAltB"/>
                <a:ea typeface="宋体" panose="02010600030101010101" pitchFamily="2" charset="-122"/>
                <a:cs typeface="MrEavesSanAltB"/>
              </a:rPr>
              <a:t>通过合适的渠道 </a:t>
            </a:r>
          </a:p>
        </p:txBody>
      </p:sp>
      <p:pic>
        <p:nvPicPr>
          <p:cNvPr id="13"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4987" y="1584930"/>
            <a:ext cx="1671188" cy="158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9713" y="4616387"/>
            <a:ext cx="978468" cy="9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1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theme/theme1.xml><?xml version="1.0" encoding="utf-8"?>
<a:theme xmlns:a="http://schemas.openxmlformats.org/drawingml/2006/main" name="2013 Sales &amp; Marketing PPT">
  <a:themeElements>
    <a:clrScheme name="IDeaS 2011">
      <a:dk1>
        <a:srgbClr val="6C6F70"/>
      </a:dk1>
      <a:lt1>
        <a:sysClr val="window" lastClr="FFFFFF"/>
      </a:lt1>
      <a:dk2>
        <a:srgbClr val="0083BE"/>
      </a:dk2>
      <a:lt2>
        <a:srgbClr val="EEECE1"/>
      </a:lt2>
      <a:accent1>
        <a:srgbClr val="0083BE"/>
      </a:accent1>
      <a:accent2>
        <a:srgbClr val="9E3039"/>
      </a:accent2>
      <a:accent3>
        <a:srgbClr val="6A963B"/>
      </a:accent3>
      <a:accent4>
        <a:srgbClr val="E17000"/>
      </a:accent4>
      <a:accent5>
        <a:srgbClr val="003C69"/>
      </a:accent5>
      <a:accent6>
        <a:srgbClr val="B7B1A9"/>
      </a:accent6>
      <a:hlink>
        <a:srgbClr val="0083BE"/>
      </a:hlink>
      <a:folHlink>
        <a:srgbClr val="0083BE"/>
      </a:folHlink>
    </a:clrScheme>
    <a:fontScheme name="透视">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lnSpc>
            <a:spcPct val="150000"/>
          </a:lnSpc>
          <a:spcAft>
            <a:spcPts val="0"/>
          </a:spcAft>
          <a:buClr>
            <a:schemeClr val="tx2"/>
          </a:buClr>
          <a:buFont typeface="Arial"/>
          <a:buChar char="•"/>
          <a:defRPr dirty="0">
            <a:solidFill>
              <a:srgbClr val="6C6F70"/>
            </a:solidFill>
            <a:latin typeface="+mn-lt"/>
            <a:cs typeface="Century Gothic"/>
          </a:defRPr>
        </a:defPPr>
      </a:lstStyle>
    </a:txDef>
  </a:objectDefaults>
  <a:extraClrSchemeLst/>
  <a:extLst>
    <a:ext uri="{05A4C25C-085E-4340-85A3-A5531E510DB2}">
      <thm15:themeFamily xmlns:thm15="http://schemas.microsoft.com/office/thememl/2012/main" name="INB2014.pptx [只读]" id="{58135119-D7C8-4856-833B-7128286C6570}" vid="{E25EE2A4-9475-4D49-AF33-5C2E7C34FCF9}"/>
    </a:ext>
  </a:extLst>
</a:theme>
</file>

<file path=ppt/theme/theme2.xml><?xml version="1.0" encoding="utf-8"?>
<a:theme xmlns:a="http://schemas.openxmlformats.org/drawingml/2006/main" name="中文_2013 Sales &amp; Marketing PPT">
  <a:themeElements>
    <a:clrScheme name="IDeaS 2011">
      <a:dk1>
        <a:srgbClr val="6C6F70"/>
      </a:dk1>
      <a:lt1>
        <a:sysClr val="window" lastClr="FFFFFF"/>
      </a:lt1>
      <a:dk2>
        <a:srgbClr val="0083BE"/>
      </a:dk2>
      <a:lt2>
        <a:srgbClr val="EEECE1"/>
      </a:lt2>
      <a:accent1>
        <a:srgbClr val="0083BE"/>
      </a:accent1>
      <a:accent2>
        <a:srgbClr val="9E3039"/>
      </a:accent2>
      <a:accent3>
        <a:srgbClr val="6A963B"/>
      </a:accent3>
      <a:accent4>
        <a:srgbClr val="E17000"/>
      </a:accent4>
      <a:accent5>
        <a:srgbClr val="003C69"/>
      </a:accent5>
      <a:accent6>
        <a:srgbClr val="B7B1A9"/>
      </a:accent6>
      <a:hlink>
        <a:srgbClr val="0083BE"/>
      </a:hlink>
      <a:folHlink>
        <a:srgbClr val="0083BE"/>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lnSpc>
            <a:spcPct val="150000"/>
          </a:lnSpc>
          <a:spcAft>
            <a:spcPts val="0"/>
          </a:spcAft>
          <a:buClr>
            <a:schemeClr val="tx2"/>
          </a:buClr>
          <a:buFont typeface="Arial"/>
          <a:buChar char="•"/>
          <a:defRPr dirty="0">
            <a:solidFill>
              <a:srgbClr val="6C6F70"/>
            </a:solidFill>
            <a:latin typeface="+mn-lt"/>
            <a:cs typeface="Century Gothic"/>
          </a:defRPr>
        </a:defPPr>
      </a:lstStyle>
    </a:txDef>
  </a:objectDefaults>
  <a:extraClrSchemeLst/>
  <a:extLst>
    <a:ext uri="{05A4C25C-085E-4340-85A3-A5531E510DB2}">
      <thm15:themeFamily xmlns:thm15="http://schemas.microsoft.com/office/thememl/2012/main" name="INB2014.pptx [只读]" id="{58135119-D7C8-4856-833B-7128286C6570}" vid="{6F744B0F-096D-4EDA-B162-9EBB528E74F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INB2014</Template>
  <TotalTime>2561</TotalTime>
  <Words>1245</Words>
  <Application>Microsoft Office PowerPoint</Application>
  <PresentationFormat>全屏显示(4:3)</PresentationFormat>
  <Paragraphs>146</Paragraphs>
  <Slides>18</Slides>
  <Notes>13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MrEavesSanAltB</vt:lpstr>
      <vt:lpstr>MrEavesSanAltRI</vt:lpstr>
      <vt:lpstr>ＭＳ Ｐゴシック</vt:lpstr>
      <vt:lpstr>ＭＳ Ｐゴシック</vt:lpstr>
      <vt:lpstr>宋体</vt:lpstr>
      <vt:lpstr>Arial</vt:lpstr>
      <vt:lpstr>Century Gothic</vt:lpstr>
      <vt:lpstr>Wingdings</vt:lpstr>
      <vt:lpstr>2013 Sales &amp; Marketing PPT</vt:lpstr>
      <vt:lpstr>中文_2013 Sales &amp; Marketing PPT</vt:lpstr>
      <vt:lpstr>PowerPoint 演示文稿</vt:lpstr>
      <vt:lpstr>国内酒店之 收益管理困局</vt:lpstr>
      <vt:lpstr>什么是新技术</vt:lpstr>
      <vt:lpstr>新技术</vt:lpstr>
      <vt:lpstr>收益管理的发展历史</vt:lpstr>
      <vt:lpstr>收益管理的发展历史</vt:lpstr>
      <vt:lpstr>国内酒店之收益管理困局</vt:lpstr>
      <vt:lpstr>收益管理</vt:lpstr>
      <vt:lpstr>收益管理</vt:lpstr>
      <vt:lpstr>国内酒店之收益管理困局</vt:lpstr>
      <vt:lpstr>收益管理的成功之路</vt:lpstr>
      <vt:lpstr>国内酒店之收益管理困局</vt:lpstr>
      <vt:lpstr>收益管理流程</vt:lpstr>
      <vt:lpstr>国内酒店之收益管理困局</vt:lpstr>
      <vt:lpstr>酒店马上可以做起来的事</vt:lpstr>
      <vt:lpstr>关于 IDeaS</vt:lpstr>
      <vt:lpstr>PowerPoint 演示文稿</vt:lpstr>
      <vt:lpstr>谢谢！</vt:lpstr>
    </vt:vector>
  </TitlesOfParts>
  <Company>SAS Institute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James Zhao</dc:creator>
  <cp:lastModifiedBy>James Zhao</cp:lastModifiedBy>
  <cp:revision>64</cp:revision>
  <dcterms:created xsi:type="dcterms:W3CDTF">2011-06-15T11:59:44Z</dcterms:created>
  <dcterms:modified xsi:type="dcterms:W3CDTF">2014-07-02T05:20:46Z</dcterms:modified>
</cp:coreProperties>
</file>